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011" r:id="rId13"/>
  </p:sldMasterIdLst>
  <p:notesMasterIdLst>
    <p:notesMasterId r:id="rId15"/>
  </p:notesMasterIdLst>
  <p:sldIdLst>
    <p:sldId id="263" r:id="rId17"/>
    <p:sldId id="315" r:id="rId18"/>
    <p:sldId id="318" r:id="rId19"/>
    <p:sldId id="322" r:id="rId20"/>
    <p:sldId id="376" r:id="rId21"/>
    <p:sldId id="320" r:id="rId22"/>
    <p:sldId id="323" r:id="rId23"/>
    <p:sldId id="397" r:id="rId24"/>
    <p:sldId id="375" r:id="rId25"/>
    <p:sldId id="398" r:id="rId26"/>
    <p:sldId id="399" r:id="rId27"/>
    <p:sldId id="400" r:id="rId28"/>
    <p:sldId id="401" r:id="rId29"/>
    <p:sldId id="367" r:id="rId30"/>
    <p:sldId id="402" r:id="rId31"/>
    <p:sldId id="403" r:id="rId32"/>
    <p:sldId id="404" r:id="rId33"/>
    <p:sldId id="328" r:id="rId34"/>
    <p:sldId id="390" r:id="rId35"/>
    <p:sldId id="394" r:id="rId36"/>
    <p:sldId id="392" r:id="rId37"/>
    <p:sldId id="383" r:id="rId38"/>
    <p:sldId id="382" r:id="rId39"/>
    <p:sldId id="395" r:id="rId40"/>
    <p:sldId id="389" r:id="rId41"/>
    <p:sldId id="384" r:id="rId42"/>
    <p:sldId id="378" r:id="rId43"/>
    <p:sldId id="377" r:id="rId44"/>
    <p:sldId id="379" r:id="rId45"/>
    <p:sldId id="380" r:id="rId46"/>
    <p:sldId id="408" r:id="rId47"/>
    <p:sldId id="409" r:id="rId48"/>
    <p:sldId id="381" r:id="rId49"/>
    <p:sldId id="407" r:id="rId50"/>
    <p:sldId id="391" r:id="rId51"/>
    <p:sldId id="412" r:id="rId52"/>
    <p:sldId id="388" r:id="rId53"/>
    <p:sldId id="385" r:id="rId54"/>
    <p:sldId id="386" r:id="rId55"/>
    <p:sldId id="410" r:id="rId56"/>
    <p:sldId id="396" r:id="rId57"/>
    <p:sldId id="406" r:id="rId58"/>
    <p:sldId id="405" r:id="rId59"/>
    <p:sldId id="287" r:id="rId60"/>
    <p:sldId id="361" r:id="rId61"/>
    <p:sldId id="411" r:id="rId62"/>
    <p:sldId id="294" r:id="rId63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18"/>
            <p14:sldId id="322"/>
            <p14:sldId id="376"/>
            <p14:sldId id="320"/>
            <p14:sldId id="323"/>
            <p14:sldId id="397"/>
            <p14:sldId id="375"/>
            <p14:sldId id="398"/>
            <p14:sldId id="399"/>
            <p14:sldId id="400"/>
            <p14:sldId id="401"/>
            <p14:sldId id="367"/>
            <p14:sldId id="402"/>
            <p14:sldId id="403"/>
            <p14:sldId id="404"/>
            <p14:sldId id="328"/>
            <p14:sldId id="390"/>
          </p14:sldIdLst>
        </p14:section>
        <p14:section name="설계단계" id="{079FB007-4044-4E60-AD09-4E9512A5438F}">
          <p14:sldIdLst>
            <p14:sldId id="394"/>
            <p14:sldId id="392"/>
            <p14:sldId id="383"/>
            <p14:sldId id="382"/>
            <p14:sldId id="395"/>
            <p14:sldId id="389"/>
            <p14:sldId id="384"/>
            <p14:sldId id="378"/>
            <p14:sldId id="377"/>
            <p14:sldId id="379"/>
            <p14:sldId id="380"/>
            <p14:sldId id="408"/>
            <p14:sldId id="409"/>
            <p14:sldId id="381"/>
            <p14:sldId id="407"/>
            <p14:sldId id="391"/>
            <p14:sldId id="412"/>
            <p14:sldId id="388"/>
            <p14:sldId id="385"/>
            <p14:sldId id="386"/>
            <p14:sldId id="410"/>
            <p14:sldId id="396"/>
            <p14:sldId id="406"/>
            <p14:sldId id="405"/>
            <p14:sldId id="287"/>
            <p14:sldId id="361"/>
            <p14:sldId id="411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6" userDrawn="0">
          <p15:clr>
            <a:srgbClr val="A4A3A4"/>
          </p15:clr>
        </p15:guide>
        <p15:guide id="2" pos="2878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9EDF4"/>
    <a:srgbClr val="B9CDE5"/>
    <a:srgbClr val="5F8CC3"/>
    <a:srgbClr val="3B5AA8"/>
    <a:srgbClr val="003399"/>
    <a:srgbClr val="77787B"/>
    <a:srgbClr val="C40452"/>
    <a:srgbClr val="9999FF"/>
    <a:srgbClr val="E2E6E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9618" autoAdjust="0"/>
    <p:restoredTop sz="92037" autoAdjust="0"/>
  </p:normalViewPr>
  <p:slideViewPr>
    <p:cSldViewPr snapToGrid="1" snapToObjects="1">
      <p:cViewPr varScale="1">
        <p:scale>
          <a:sx n="105" d="100"/>
          <a:sy n="105" d="100"/>
        </p:scale>
        <p:origin x="1566" y="108"/>
      </p:cViewPr>
      <p:guideLst>
        <p:guide orient="horz" pos="2156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37" Type="http://schemas.openxmlformats.org/officeDocument/2006/relationships/slide" Target="slides/slide21.xml"></Relationship><Relationship Id="rId38" Type="http://schemas.openxmlformats.org/officeDocument/2006/relationships/slide" Target="slides/slide22.xml"></Relationship><Relationship Id="rId39" Type="http://schemas.openxmlformats.org/officeDocument/2006/relationships/slide" Target="slides/slide23.xml"></Relationship><Relationship Id="rId40" Type="http://schemas.openxmlformats.org/officeDocument/2006/relationships/slide" Target="slides/slide24.xml"></Relationship><Relationship Id="rId41" Type="http://schemas.openxmlformats.org/officeDocument/2006/relationships/slide" Target="slides/slide25.xml"></Relationship><Relationship Id="rId42" Type="http://schemas.openxmlformats.org/officeDocument/2006/relationships/slide" Target="slides/slide26.xml"></Relationship><Relationship Id="rId43" Type="http://schemas.openxmlformats.org/officeDocument/2006/relationships/slide" Target="slides/slide27.xml"></Relationship><Relationship Id="rId44" Type="http://schemas.openxmlformats.org/officeDocument/2006/relationships/slide" Target="slides/slide28.xml"></Relationship><Relationship Id="rId45" Type="http://schemas.openxmlformats.org/officeDocument/2006/relationships/slide" Target="slides/slide29.xml"></Relationship><Relationship Id="rId46" Type="http://schemas.openxmlformats.org/officeDocument/2006/relationships/slide" Target="slides/slide30.xml"></Relationship><Relationship Id="rId47" Type="http://schemas.openxmlformats.org/officeDocument/2006/relationships/slide" Target="slides/slide31.xml"></Relationship><Relationship Id="rId48" Type="http://schemas.openxmlformats.org/officeDocument/2006/relationships/slide" Target="slides/slide32.xml"></Relationship><Relationship Id="rId49" Type="http://schemas.openxmlformats.org/officeDocument/2006/relationships/slide" Target="slides/slide33.xml"></Relationship><Relationship Id="rId50" Type="http://schemas.openxmlformats.org/officeDocument/2006/relationships/slide" Target="slides/slide34.xml"></Relationship><Relationship Id="rId51" Type="http://schemas.openxmlformats.org/officeDocument/2006/relationships/slide" Target="slides/slide35.xml"></Relationship><Relationship Id="rId52" Type="http://schemas.openxmlformats.org/officeDocument/2006/relationships/slide" Target="slides/slide36.xml"></Relationship><Relationship Id="rId53" Type="http://schemas.openxmlformats.org/officeDocument/2006/relationships/slide" Target="slides/slide37.xml"></Relationship><Relationship Id="rId54" Type="http://schemas.openxmlformats.org/officeDocument/2006/relationships/slide" Target="slides/slide38.xml"></Relationship><Relationship Id="rId55" Type="http://schemas.openxmlformats.org/officeDocument/2006/relationships/slide" Target="slides/slide39.xml"></Relationship><Relationship Id="rId56" Type="http://schemas.openxmlformats.org/officeDocument/2006/relationships/slide" Target="slides/slide40.xml"></Relationship><Relationship Id="rId57" Type="http://schemas.openxmlformats.org/officeDocument/2006/relationships/slide" Target="slides/slide41.xml"></Relationship><Relationship Id="rId58" Type="http://schemas.openxmlformats.org/officeDocument/2006/relationships/slide" Target="slides/slide42.xml"></Relationship><Relationship Id="rId59" Type="http://schemas.openxmlformats.org/officeDocument/2006/relationships/slide" Target="slides/slide43.xml"></Relationship><Relationship Id="rId60" Type="http://schemas.openxmlformats.org/officeDocument/2006/relationships/slide" Target="slides/slide44.xml"></Relationship><Relationship Id="rId61" Type="http://schemas.openxmlformats.org/officeDocument/2006/relationships/slide" Target="slides/slide45.xml"></Relationship><Relationship Id="rId62" Type="http://schemas.openxmlformats.org/officeDocument/2006/relationships/slide" Target="slides/slide46.xml"></Relationship><Relationship Id="rId63" Type="http://schemas.openxmlformats.org/officeDocument/2006/relationships/slide" Target="slides/slide47.xml"></Relationship><Relationship Id="rId65" Type="http://schemas.openxmlformats.org/officeDocument/2006/relationships/viewProps" Target="viewProps.xml"></Relationship><Relationship Id="rId6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2020-10-24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4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7.xml"></Relationship></Relationship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1371600" y="3886200"/>
            <a:ext cx="6401435" cy="17532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defTabSz="50800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2020-10-24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defTabSz="50800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742950" indent="-285750" defTabSz="508000">
              <a:buClr>
                <a:srgbClr val="000000"/>
              </a:buClr>
              <a:buFont typeface="Arial"/>
              <a:buChar char="–"/>
            </a:pPr>
            <a:r>
              <a:rPr lang="ko-KR" altLang="en-US"/>
              <a:t>둘째 수준</a:t>
            </a:r>
          </a:p>
          <a:p>
            <a:pPr marL="1143000" indent="-228600" defTabSz="50800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defTabSz="508000">
              <a:buClr>
                <a:srgbClr val="000000"/>
              </a:buClr>
              <a:buFont typeface="Arial"/>
              <a:buChar char="–"/>
            </a:pPr>
            <a:r>
              <a:rPr lang="ko-KR" altLang="en-US"/>
              <a:t>넷째 수준</a:t>
            </a:r>
          </a:p>
          <a:p>
            <a:pPr marL="2057400" indent="-228600" defTabSz="508000">
              <a:buClr>
                <a:srgbClr val="000000"/>
              </a:buClr>
              <a:buFont typeface="Arial"/>
              <a:buChar char="»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/>
              <a:t>2020-10-24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6553200" y="6617335"/>
            <a:ext cx="2134235" cy="19685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2020-10-24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2020-10-24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2020-10-24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2020-10-24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2020-10-24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2020-10-24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2020-10-24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770" y="6445250"/>
            <a:ext cx="8251825" cy="3683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dt="0" hdr="0" sldNum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1.jpeg"></Relationship><Relationship Id="rId4" Type="http://schemas.openxmlformats.org/officeDocument/2006/relationships/image" Target="../media/image3.png"></Relationship><Relationship Id="rId5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19.png"></Relationship><Relationship Id="rId5" Type="http://schemas.openxmlformats.org/officeDocument/2006/relationships/image" Target="../media/image18.png"></Relationship><Relationship Id="rId4" Type="http://schemas.openxmlformats.org/officeDocument/2006/relationships/image" Target="../media/image17.png"></Relationship><Relationship Id="rId7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5" Type="http://schemas.openxmlformats.org/officeDocument/2006/relationships/image" Target="../media/fImage1270327043413.png"></Relationship><Relationship Id="rId6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fImage499177023413.png"></Relationship><Relationship Id="rId7" Type="http://schemas.openxmlformats.org/officeDocument/2006/relationships/image" Target="../media/fImage1278927007115.png"></Relationship><Relationship Id="rId8" Type="http://schemas.openxmlformats.org/officeDocument/2006/relationships/image" Target="../media/fImage1243746998184.png"></Relationship><Relationship Id="rId9" Type="http://schemas.openxmlformats.org/officeDocument/2006/relationships/image" Target="../media/fImage501517032787.png"></Relationship><Relationship Id="rId10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13.png"></Relationship><Relationship Id="rId5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23.png"></Relationship><Relationship Id="rId5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5" Type="http://schemas.openxmlformats.org/officeDocument/2006/relationships/image" Target="../media/fImage1270327083413.png"></Relationship><Relationship Id="rId6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5" Type="http://schemas.openxmlformats.org/officeDocument/2006/relationships/image" Target="../media/fImage1243747093413.png"></Relationship><Relationship Id="rId6" Type="http://schemas.openxmlformats.org/officeDocument/2006/relationships/image" Target="../media/fImage1278927107115.png"></Relationship><Relationship Id="rId7" Type="http://schemas.openxmlformats.org/officeDocument/2006/relationships/image" Target="../media/fImage499177118184.png"></Relationship><Relationship Id="rId8" Type="http://schemas.openxmlformats.org/officeDocument/2006/relationships/image" Target="../media/fImage501517122787.png"></Relationship><Relationship Id="rId9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5" Type="http://schemas.openxmlformats.org/officeDocument/2006/relationships/image" Target="../media/image23.png"></Relationship><Relationship Id="rId4" Type="http://schemas.openxmlformats.org/officeDocument/2006/relationships/image" Target="../media/image13.png"></Relationship><Relationship Id="rId8" Type="http://schemas.openxmlformats.org/officeDocument/2006/relationships/image" Target="../media/fImage1270327133413.png"></Relationship><Relationship Id="rId9" Type="http://schemas.openxmlformats.org/officeDocument/2006/relationships/image" Target="../media/fImage1243747147115.png"></Relationship><Relationship Id="rId10" Type="http://schemas.openxmlformats.org/officeDocument/2006/relationships/image" Target="../media/fImage1278927158184.png"></Relationship><Relationship Id="rId11" Type="http://schemas.openxmlformats.org/officeDocument/2006/relationships/image" Target="../media/fImage499177162787.png"></Relationship><Relationship Id="rId12" Type="http://schemas.openxmlformats.org/officeDocument/2006/relationships/image" Target="../media/fImage501517174461.png"></Relationship><Relationship Id="rId13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25.png"></Relationship><Relationship Id="rId5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26.png"></Relationship><Relationship Id="rId5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5" Type="http://schemas.openxmlformats.org/officeDocument/2006/relationships/image" Target="../media/image28.png"></Relationship><Relationship Id="rId4" Type="http://schemas.openxmlformats.org/officeDocument/2006/relationships/image" Target="../media/image27.png"></Relationship><Relationship Id="rId6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29.png"></Relationship><Relationship Id="rId5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30.png"></Relationship><Relationship Id="rId5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5" Type="http://schemas.openxmlformats.org/officeDocument/2006/relationships/image" Target="../media/image32.png"></Relationship><Relationship Id="rId4" Type="http://schemas.openxmlformats.org/officeDocument/2006/relationships/image" Target="../media/image31.png"></Relationship><Relationship Id="rId6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5" Type="http://schemas.openxmlformats.org/officeDocument/2006/relationships/image" Target="../media/image7.png"></Relationship><Relationship Id="rId4" Type="http://schemas.openxmlformats.org/officeDocument/2006/relationships/image" Target="../media/image6.png"></Relationship><Relationship Id="rId6" Type="http://schemas.openxmlformats.org/officeDocument/2006/relationships/slideLayout" Target="../slideLayouts/slideLayout2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32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33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34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35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33.png"></Relationship><Relationship Id="rId5" Type="http://schemas.openxmlformats.org/officeDocument/2006/relationships/slideLayout" Target="../slideLayouts/slideLayout2.xml"></Relationship></Relationships>
</file>

<file path=ppt/slides/_rels/slide36.xml.rels><?xml version="1.0" encoding="UTF-8"?>
<Relationships xmlns="http://schemas.openxmlformats.org/package/2006/relationships"><Relationship Id="rId8" Type="http://schemas.openxmlformats.org/officeDocument/2006/relationships/image" Target="../media/image38.png"></Relationship><Relationship Id="rId3" Type="http://schemas.openxmlformats.org/officeDocument/2006/relationships/image" Target="../media/image5.png"></Relationship><Relationship Id="rId7" Type="http://schemas.openxmlformats.org/officeDocument/2006/relationships/image" Target="../media/image37.png"></Relationship><Relationship Id="rId12" Type="http://schemas.openxmlformats.org/officeDocument/2006/relationships/image" Target="../media/image42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36.png"></Relationship><Relationship Id="rId11" Type="http://schemas.openxmlformats.org/officeDocument/2006/relationships/image" Target="../media/image41.png"></Relationship><Relationship Id="rId5" Type="http://schemas.openxmlformats.org/officeDocument/2006/relationships/image" Target="../media/image35.png"></Relationship><Relationship Id="rId10" Type="http://schemas.openxmlformats.org/officeDocument/2006/relationships/image" Target="../media/image40.png"></Relationship><Relationship Id="rId4" Type="http://schemas.openxmlformats.org/officeDocument/2006/relationships/image" Target="../media/image34.png"></Relationship><Relationship Id="rId9" Type="http://schemas.openxmlformats.org/officeDocument/2006/relationships/image" Target="../media/image39.png"></Relationship><Relationship Id="rId13" Type="http://schemas.openxmlformats.org/officeDocument/2006/relationships/slideLayout" Target="../slideLayouts/slideLayout2.xml"></Relationship></Relationships>
</file>

<file path=ppt/slides/_rels/slide37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43.png"></Relationship><Relationship Id="rId5" Type="http://schemas.openxmlformats.org/officeDocument/2006/relationships/slideLayout" Target="../slideLayouts/slideLayout2.xml"></Relationship></Relationships>
</file>

<file path=ppt/slides/_rels/slide38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44.png"></Relationship><Relationship Id="rId5" Type="http://schemas.openxmlformats.org/officeDocument/2006/relationships/slideLayout" Target="../slideLayouts/slideLayout2.xml"></Relationship></Relationships>
</file>

<file path=ppt/slides/_rels/slide39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45.pn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40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46.png"></Relationship><Relationship Id="rId5" Type="http://schemas.openxmlformats.org/officeDocument/2006/relationships/slideLayout" Target="../slideLayouts/slideLayout2.xml"></Relationship></Relationships>
</file>

<file path=ppt/slides/_rels/slide41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5" Type="http://schemas.openxmlformats.org/officeDocument/2006/relationships/image" Target="../media/image48.png"></Relationship><Relationship Id="rId4" Type="http://schemas.openxmlformats.org/officeDocument/2006/relationships/image" Target="../media/image47.png"></Relationship><Relationship Id="rId6" Type="http://schemas.openxmlformats.org/officeDocument/2006/relationships/slideLayout" Target="../slideLayouts/slideLayout2.xml"></Relationship></Relationships>
</file>

<file path=ppt/slides/_rels/slide42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49.png"></Relationship><Relationship Id="rId5" Type="http://schemas.openxmlformats.org/officeDocument/2006/relationships/slideLayout" Target="../slideLayouts/slideLayout2.xml"></Relationship></Relationships>
</file>

<file path=ppt/slides/_rels/slide43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50.png"></Relationship><Relationship Id="rId5" Type="http://schemas.openxmlformats.org/officeDocument/2006/relationships/slideLayout" Target="../slideLayouts/slideLayout2.xml"></Relationship></Relationships>
</file>

<file path=ppt/slides/_rels/slide44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45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fImage1239657184161.png"></Relationship><Relationship Id="rId7" Type="http://schemas.openxmlformats.org/officeDocument/2006/relationships/image" Target="../media/fImage1270327194979.png"></Relationship><Relationship Id="rId8" Type="http://schemas.openxmlformats.org/officeDocument/2006/relationships/image" Target="../media/fImage1243747219479.png"></Relationship><Relationship Id="rId9" Type="http://schemas.openxmlformats.org/officeDocument/2006/relationships/image" Target="../media/fImage1278927223102.png"></Relationship><Relationship Id="rId10" Type="http://schemas.openxmlformats.org/officeDocument/2006/relationships/image" Target="../media/fImage499177238387.png"></Relationship><Relationship Id="rId11" Type="http://schemas.openxmlformats.org/officeDocument/2006/relationships/image" Target="../media/fImage501517249590.png"></Relationship><Relationship Id="rId12" Type="http://schemas.openxmlformats.org/officeDocument/2006/relationships/image" Target="../media/fImage1243747252305.png"></Relationship><Relationship Id="rId13" Type="http://schemas.openxmlformats.org/officeDocument/2006/relationships/image" Target="../media/fImage1278927262902.png"></Relationship><Relationship Id="rId14" Type="http://schemas.openxmlformats.org/officeDocument/2006/relationships/image" Target="../media/fImage499177274746.png"></Relationship><Relationship Id="rId15" Type="http://schemas.openxmlformats.org/officeDocument/2006/relationships/image" Target="../media/fImage501517284682.png"></Relationship><Relationship Id="rId16" Type="http://schemas.openxmlformats.org/officeDocument/2006/relationships/slideLayout" Target="../slideLayouts/slideLayout2.xml"></Relationship></Relationships>
</file>

<file path=ppt/slides/_rels/slide4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image53.png"></Relationship><Relationship Id="rId5" Type="http://schemas.openxmlformats.org/officeDocument/2006/relationships/slideLayout" Target="../slideLayouts/slideLayout2.xml"></Relationship></Relationships>
</file>

<file path=ppt/slides/_rels/slide47.xml.rels><?xml version="1.0" encoding="UTF-8"?>
<Relationships xmlns="http://schemas.openxmlformats.org/package/2006/relationships"><Relationship Id="rId3" Type="http://schemas.openxmlformats.org/officeDocument/2006/relationships/image" Target="../media/image1.jpeg"></Relationship><Relationship Id="rId2" Type="http://schemas.openxmlformats.org/officeDocument/2006/relationships/notesSlide" Target="../notesSlides/notesSlide47.xml"></Relationship><Relationship Id="rId5" Type="http://schemas.openxmlformats.org/officeDocument/2006/relationships/image" Target="../media/image3.png"></Relationship><Relationship Id="rId4" Type="http://schemas.openxmlformats.org/officeDocument/2006/relationships/image" Target="../media/image2.png"></Relationship><Relationship Id="rId6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10.png"></Relationship><Relationship Id="rId5" Type="http://schemas.openxmlformats.org/officeDocument/2006/relationships/image" Target="../media/image9.png"></Relationship><Relationship Id="rId4" Type="http://schemas.openxmlformats.org/officeDocument/2006/relationships/image" Target="../media/image8.png"></Relationship><Relationship Id="rId7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Relationship Id="rId6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15.png"></Relationship><Relationship Id="rId5" Type="http://schemas.openxmlformats.org/officeDocument/2006/relationships/image" Target="../media/image14.png"></Relationship><Relationship Id="rId4" Type="http://schemas.openxmlformats.org/officeDocument/2006/relationships/image" Target="../media/image13.png"></Relationship><Relationship Id="rId7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5" Type="http://schemas.openxmlformats.org/officeDocument/2006/relationships/image" Target="../media/image16.png"></Relationship><Relationship Id="rId4" Type="http://schemas.openxmlformats.org/officeDocument/2006/relationships/image" Target="../media/image13.png"></Relationship><Relationship Id="rId6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>
            <a:spLocks/>
          </p:cNvSpPr>
          <p:nvPr/>
        </p:nvSpPr>
        <p:spPr>
          <a:xfrm rot="0">
            <a:off x="0" y="4509135"/>
            <a:ext cx="9144635" cy="2349500"/>
          </a:xfrm>
          <a:prstGeom prst="rect"/>
          <a:solidFill>
            <a:srgbClr val="E2E6E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45" y="116840"/>
            <a:ext cx="935990" cy="490220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540"/>
            <a:ext cx="471614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>
            <a:spLocks/>
          </p:cNvSpPr>
          <p:nvPr/>
        </p:nvSpPr>
        <p:spPr>
          <a:xfrm rot="0">
            <a:off x="1115695" y="1917065"/>
            <a:ext cx="7082790" cy="86233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5000" spc="-140" b="1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spc="-140" b="1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spc="-140" b="1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spc="-140" b="1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  <a:endParaRPr lang="ko-KR" altLang="en-US" sz="5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1763395" y="3644900"/>
            <a:ext cx="6390640" cy="8318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400" spc="-140" b="1">
                <a:solidFill>
                  <a:srgbClr val="77787B"/>
                </a:solidFill>
              </a:rPr>
              <a:t>프로젝트 명 </a:t>
            </a:r>
            <a:r>
              <a:rPr lang="en-US" altLang="ko-KR" sz="2400" spc="-140" b="1">
                <a:solidFill>
                  <a:srgbClr val="77787B"/>
                </a:solidFill>
              </a:rPr>
              <a:t>: </a:t>
            </a:r>
            <a:r>
              <a:rPr lang="ko-KR" altLang="en-US" sz="2400" spc="-140" b="1">
                <a:solidFill>
                  <a:srgbClr val="77787B"/>
                </a:solidFill>
              </a:rPr>
              <a:t>인공지능 자기소개서 분석 </a:t>
            </a:r>
            <a:endParaRPr lang="ko-KR" altLang="en-US" sz="2400" b="1">
              <a:solidFill>
                <a:srgbClr val="77787B"/>
              </a:solidFill>
            </a:endParaRPr>
          </a:p>
          <a:p>
            <a:pPr marL="0" indent="0" defTabSz="508000">
              <a:buFontTx/>
              <a:buNone/>
            </a:pPr>
            <a:r>
              <a:rPr lang="en-US" altLang="ko-KR" sz="2400" spc="-140" b="1">
                <a:solidFill>
                  <a:srgbClr val="77787B"/>
                </a:solidFill>
              </a:rPr>
              <a:t>                    (AI </a:t>
            </a:r>
            <a:r>
              <a:rPr lang="ko-KR" altLang="en-US" sz="2400" spc="-140" b="1">
                <a:solidFill>
                  <a:srgbClr val="77787B"/>
                </a:solidFill>
              </a:rPr>
              <a:t>취업관 </a:t>
            </a:r>
            <a:r>
              <a:rPr lang="en-US" altLang="ko-KR" sz="2400" spc="-140" b="1">
                <a:solidFill>
                  <a:srgbClr val="77787B"/>
                </a:solidFill>
              </a:rPr>
              <a:t>or </a:t>
            </a:r>
            <a:r>
              <a:rPr lang="ko-KR" altLang="en-US" sz="2400" spc="-140" b="1">
                <a:solidFill>
                  <a:srgbClr val="77787B"/>
                </a:solidFill>
              </a:rPr>
              <a:t>면접관</a:t>
            </a:r>
            <a:r>
              <a:rPr lang="en-US" altLang="ko-KR" sz="2400" spc="-140" b="1">
                <a:solidFill>
                  <a:srgbClr val="77787B"/>
                </a:solidFill>
              </a:rPr>
              <a:t>)</a:t>
            </a:r>
            <a:endParaRPr lang="ko-KR" altLang="en-US" sz="2400" b="1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5565" y="167005"/>
            <a:ext cx="2192020" cy="600075"/>
            <a:chOff x="75565" y="167005"/>
            <a:chExt cx="2192020" cy="60007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260" y="199390"/>
              <a:ext cx="1584325" cy="461645"/>
              <a:chOff x="683260" y="199390"/>
              <a:chExt cx="1584325" cy="46164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80" y="206375"/>
                <a:ext cx="1538605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260" y="199390"/>
                <a:ext cx="1452880" cy="461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" y="167005"/>
              <a:ext cx="607695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>
            <a:spLocks/>
          </p:cNvSpPr>
          <p:nvPr/>
        </p:nvSpPr>
        <p:spPr>
          <a:xfrm rot="0">
            <a:off x="1403350" y="4613910"/>
            <a:ext cx="6390640" cy="9239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pc="-140" b="1">
                <a:solidFill>
                  <a:srgbClr val="77787B"/>
                </a:solidFill>
              </a:rPr>
              <a:t>2020. 09. 06</a:t>
            </a:r>
            <a:endParaRPr lang="ko-KR" altLang="en-US" b="1">
              <a:solidFill>
                <a:srgbClr val="77787B"/>
              </a:solidFill>
            </a:endParaRPr>
          </a:p>
          <a:p>
            <a:pPr marL="0" indent="0" algn="ctr" defTabSz="508000">
              <a:buFontTx/>
              <a:buNone/>
            </a:pPr>
            <a:r>
              <a:rPr lang="en-US" altLang="ko-KR" spc="-140" b="1">
                <a:solidFill>
                  <a:srgbClr val="77787B"/>
                </a:solidFill>
              </a:rPr>
              <a:t>DeepSquare – </a:t>
            </a:r>
            <a:r>
              <a:rPr lang="ko-KR" altLang="en-US" spc="-140" b="1">
                <a:solidFill>
                  <a:srgbClr val="77787B"/>
                </a:solidFill>
              </a:rPr>
              <a:t>조 시 훈</a:t>
            </a:r>
            <a:r>
              <a:rPr lang="en-US" altLang="ko-KR" spc="-140" b="1">
                <a:solidFill>
                  <a:srgbClr val="77787B"/>
                </a:solidFill>
              </a:rPr>
              <a:t>, </a:t>
            </a:r>
            <a:r>
              <a:rPr lang="ko-KR" altLang="en-US" spc="-140" b="1">
                <a:solidFill>
                  <a:srgbClr val="77787B"/>
                </a:solidFill>
              </a:rPr>
              <a:t>이 용 준</a:t>
            </a:r>
            <a:r>
              <a:rPr lang="en-US" altLang="ko-KR" spc="-140" b="1">
                <a:solidFill>
                  <a:srgbClr val="77787B"/>
                </a:solidFill>
              </a:rPr>
              <a:t>, </a:t>
            </a:r>
            <a:r>
              <a:rPr lang="ko-KR" altLang="en-US" spc="-140" b="1">
                <a:solidFill>
                  <a:srgbClr val="77787B"/>
                </a:solidFill>
              </a:rPr>
              <a:t>이 성 찬</a:t>
            </a:r>
            <a:r>
              <a:rPr lang="en-US" altLang="ko-KR" spc="-140" b="1">
                <a:solidFill>
                  <a:srgbClr val="77787B"/>
                </a:solidFill>
              </a:rPr>
              <a:t>, </a:t>
            </a:r>
            <a:r>
              <a:rPr lang="ko-KR" altLang="en-US" spc="-140" b="1">
                <a:solidFill>
                  <a:srgbClr val="77787B"/>
                </a:solidFill>
              </a:rPr>
              <a:t>조 동 민</a:t>
            </a:r>
            <a:endParaRPr lang="ko-KR" altLang="en-US" b="1">
              <a:solidFill>
                <a:srgbClr val="77787B"/>
              </a:solidFill>
            </a:endParaRPr>
          </a:p>
          <a:p>
            <a:pPr marL="0" indent="0" algn="ctr" defTabSz="508000">
              <a:buFontTx/>
              <a:buNone/>
            </a:pPr>
            <a:r>
              <a:rPr lang="en-US" altLang="ko-KR" spc="-140" b="1">
                <a:solidFill>
                  <a:srgbClr val="77787B"/>
                </a:solidFill>
              </a:rPr>
              <a:t>Mentor </a:t>
            </a:r>
            <a:r>
              <a:rPr lang="ko-KR" altLang="en-US" spc="-140" b="1">
                <a:solidFill>
                  <a:srgbClr val="77787B"/>
                </a:solidFill>
              </a:rPr>
              <a:t>임 진 섭</a:t>
            </a:r>
            <a:endParaRPr lang="ko-KR" altLang="en-US" b="1">
              <a:solidFill>
                <a:srgbClr val="7778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형 23"/>
          <p:cNvSpPr>
            <a:spLocks/>
          </p:cNvSpPr>
          <p:nvPr/>
        </p:nvSpPr>
        <p:spPr>
          <a:xfrm rot="0">
            <a:off x="107315" y="0"/>
            <a:ext cx="3097530" cy="1125855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 rot="0">
            <a:off x="424180" y="541020"/>
            <a:ext cx="2592705" cy="1270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 rot="0">
            <a:off x="3275965" y="548640"/>
            <a:ext cx="5329555" cy="1270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 rot="0">
            <a:off x="323215" y="692785"/>
            <a:ext cx="2881630" cy="29781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UI/UX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 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  <a:endParaRPr lang="ko-KR" altLang="en-US" sz="14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rot="0"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5" name="텍스트 상자 74"/>
          <p:cNvSpPr txBox="1">
            <a:spLocks/>
          </p:cNvSpPr>
          <p:nvPr/>
        </p:nvSpPr>
        <p:spPr bwMode="auto">
          <a:xfrm rot="0">
            <a:off x="81280" y="1216025"/>
            <a:ext cx="9209405" cy="308610"/>
          </a:xfrm>
          <a:prstGeom prst="rect"/>
          <a:noFill/>
          <a:ln w="0">
            <a:noFill/>
            <a:prstDash/>
          </a:ln>
        </p:spPr>
        <p:txBody>
          <a:bodyPr wrap="square" lIns="90170" tIns="46990" rIns="90170" bIns="46990" numCol="1" vert="horz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자기소개서</a:t>
            </a: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작성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&gt;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제목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입력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&gt;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기업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선택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&gt;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직무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분야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&gt;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내용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작성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endParaRPr lang="ko-KR" altLang="en-US" sz="140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/>
        </p:nvGraphicFramePr>
        <p:xfrm>
          <a:off x="3367405" y="1935480"/>
          <a:ext cx="4389120" cy="3446780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471170"/>
                <a:gridCol w="1784350"/>
                <a:gridCol w="443230"/>
                <a:gridCol w="1690370"/>
              </a:tblGrid>
              <a:tr h="233045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fontAlgn="base" defTabSz="449580" eaLnBrk="1" latinLnBrk="0" hangingPunct="1">
                        <a:tabLst>
                          <a:tab pos="84455" algn="l"/>
                          <a:tab pos="998855" algn="l"/>
                          <a:tab pos="1913255" algn="l"/>
                          <a:tab pos="2827655" algn="l"/>
                          <a:tab pos="3742055" algn="l"/>
                          <a:tab pos="4656455" algn="l"/>
                          <a:tab pos="5570855" algn="l"/>
                          <a:tab pos="6485255" algn="l"/>
                          <a:tab pos="7399655" algn="l"/>
                          <a:tab pos="8314055" algn="l"/>
                          <a:tab pos="9228455" algn="l"/>
                          <a:tab pos="10142855" algn="l"/>
                        </a:tabLst>
                        <a:buFontTx/>
                        <a:buNone/>
                      </a:pPr>
                      <a:r>
                        <a:rPr lang="ko-KR" altLang="ko-KR" sz="1000" kern="1200" cap="none" kumimoji="0" i="1" b="1" strike="noStrik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자기소개서</a:t>
                      </a:r>
                      <a:r>
                        <a:rPr lang="ko-KR" altLang="ko-KR" sz="1000" kern="1200" cap="none" kumimoji="0" i="1" b="1" strike="noStrik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 </a:t>
                      </a:r>
                      <a:r>
                        <a:rPr lang="ko-KR" altLang="ko-KR" sz="1000" kern="1200" cap="none" kumimoji="0" i="1" b="1" strike="noStrik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작성</a:t>
                      </a:r>
                      <a:endParaRPr lang="ko-KR" altLang="en-US" sz="1000" kern="1200" kumimoji="0" i="1" cap="none" b="1" strike="noStrike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 marL="35560" marR="35560" marT="35560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435100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en-US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제목 작성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자기소개서 제목 작성</a:t>
                      </a: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 분야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지원하고자 하는 직무 분야 입력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1778635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선택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지원하고자 하는 기업 선택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내용 작성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 내용 작성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" y="1520825"/>
            <a:ext cx="2101215" cy="219710"/>
          </a:xfrm>
          <a:prstGeom prst="rect">
            <a:avLst/>
          </a:prstGeom>
          <a:noFill/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" y="1753235"/>
            <a:ext cx="1882140" cy="2098675"/>
          </a:xfrm>
          <a:prstGeom prst="rect">
            <a:avLst/>
          </a:prstGeom>
          <a:noFill/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" y="3926840"/>
            <a:ext cx="1834515" cy="2519680"/>
          </a:xfrm>
          <a:prstGeom prst="rect">
            <a:avLst/>
          </a:prstGeom>
          <a:noFill/>
        </p:spPr>
      </p:pic>
      <p:sp>
        <p:nvSpPr>
          <p:cNvPr id="97" name="도형 96"/>
          <p:cNvSpPr>
            <a:spLocks/>
          </p:cNvSpPr>
          <p:nvPr/>
        </p:nvSpPr>
        <p:spPr>
          <a:xfrm rot="0">
            <a:off x="2332355" y="2480310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1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8" name="도형 97"/>
          <p:cNvSpPr>
            <a:spLocks/>
          </p:cNvSpPr>
          <p:nvPr/>
        </p:nvSpPr>
        <p:spPr>
          <a:xfrm rot="0">
            <a:off x="2333625" y="2933700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2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9" name="도형 98"/>
          <p:cNvSpPr>
            <a:spLocks/>
          </p:cNvSpPr>
          <p:nvPr/>
        </p:nvSpPr>
        <p:spPr>
          <a:xfrm rot="0">
            <a:off x="2333625" y="3641725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3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100" name="도형 99"/>
          <p:cNvSpPr>
            <a:spLocks/>
          </p:cNvSpPr>
          <p:nvPr/>
        </p:nvSpPr>
        <p:spPr>
          <a:xfrm rot="0">
            <a:off x="2333625" y="4222750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4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100" descr="C:/Users/ehdal/AppData/Roaming/PolarisOffice/ETemp/12356_8520344/fImage127032704341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710" y="1619250"/>
            <a:ext cx="3048000" cy="4182110"/>
          </a:xfrm>
          <a:prstGeom prst="rect"/>
          <a:noFill/>
        </p:spPr>
      </p:pic>
      <p:sp>
        <p:nvSpPr>
          <p:cNvPr id="24" name="도형 23"/>
          <p:cNvSpPr>
            <a:spLocks/>
          </p:cNvSpPr>
          <p:nvPr/>
        </p:nvSpPr>
        <p:spPr>
          <a:xfrm rot="0">
            <a:off x="107315" y="0"/>
            <a:ext cx="3097530" cy="1125855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 rot="0">
            <a:off x="424180" y="541020"/>
            <a:ext cx="2592705" cy="1270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 rot="0">
            <a:off x="3275965" y="548640"/>
            <a:ext cx="5329555" cy="1270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 rot="0">
            <a:off x="323215" y="692785"/>
            <a:ext cx="2881630" cy="29781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UI/UX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 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  <a:endParaRPr lang="ko-KR" altLang="en-US" sz="14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rot="0"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5" name="텍스트 상자 74"/>
          <p:cNvSpPr txBox="1">
            <a:spLocks/>
          </p:cNvSpPr>
          <p:nvPr/>
        </p:nvSpPr>
        <p:spPr bwMode="auto">
          <a:xfrm rot="0">
            <a:off x="81280" y="1216025"/>
            <a:ext cx="9209405" cy="308610"/>
          </a:xfrm>
          <a:prstGeom prst="rect"/>
          <a:noFill/>
          <a:ln w="0">
            <a:noFill/>
            <a:prstDash/>
          </a:ln>
        </p:spPr>
        <p:txBody>
          <a:bodyPr wrap="square" lIns="90170" tIns="46990" rIns="90170" bIns="46990" numCol="1" vert="horz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자기소개서</a:t>
            </a: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보기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: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분석결과 / 수정 / 삭제</a:t>
            </a:r>
            <a:endParaRPr lang="ko-KR" altLang="en-US" sz="140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/>
        </p:nvGraphicFramePr>
        <p:xfrm>
          <a:off x="4415155" y="2199005"/>
          <a:ext cx="4389120" cy="2522220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471170"/>
                <a:gridCol w="1784350"/>
                <a:gridCol w="443230"/>
                <a:gridCol w="1690370"/>
              </a:tblGrid>
              <a:tr h="353060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fontAlgn="base" defTabSz="449580" eaLnBrk="1" latinLnBrk="0" hangingPunct="1">
                        <a:tabLst>
                          <a:tab pos="84455" algn="l"/>
                          <a:tab pos="998855" algn="l"/>
                          <a:tab pos="1913255" algn="l"/>
                          <a:tab pos="2827655" algn="l"/>
                          <a:tab pos="3742055" algn="l"/>
                          <a:tab pos="4656455" algn="l"/>
                          <a:tab pos="5570855" algn="l"/>
                          <a:tab pos="6485255" algn="l"/>
                          <a:tab pos="7399655" algn="l"/>
                          <a:tab pos="8314055" algn="l"/>
                          <a:tab pos="9228455" algn="l"/>
                          <a:tab pos="10142855" algn="l"/>
                        </a:tabLst>
                        <a:buFontTx/>
                        <a:buNone/>
                      </a:pPr>
                      <a:r>
                        <a:rPr lang="ko-KR" altLang="ko-KR" sz="1000" kern="1200" cap="none" kumimoji="0" i="1" b="1" strike="noStrik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자기소개서</a:t>
                      </a:r>
                      <a:r>
                        <a:rPr lang="ko-KR" altLang="ko-KR" sz="1000" kern="1200" cap="none" kumimoji="0" i="1" b="1" strike="noStrik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 </a:t>
                      </a:r>
                      <a:r>
                        <a:rPr lang="ko-KR" altLang="ko-KR" sz="1000" kern="1200" cap="none" kumimoji="0" i="1" b="1" strike="noStrik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저장</a:t>
                      </a:r>
                      <a:endParaRPr lang="ko-KR" altLang="en-US" sz="1000" kern="1200" kumimoji="0" i="1" cap="none" b="1" strike="noStrike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 marL="35560" marR="35560" marT="35560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018540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en-US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사용자가 직전에 작성한 </a:t>
                      </a: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자기소개서의 제목</a:t>
                      </a: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사용자가 작성한 자기소개서의 내용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1150620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선택 및 직무 분야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사용자가 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선택한 기업과 직무 분야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분석결과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자기소개서의 분석 결과를 보여줌</a:t>
                      </a: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7" name="도형 96"/>
          <p:cNvSpPr>
            <a:spLocks/>
          </p:cNvSpPr>
          <p:nvPr/>
        </p:nvSpPr>
        <p:spPr>
          <a:xfrm rot="0">
            <a:off x="725170" y="2413635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1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8" name="도형 97"/>
          <p:cNvSpPr>
            <a:spLocks/>
          </p:cNvSpPr>
          <p:nvPr/>
        </p:nvSpPr>
        <p:spPr>
          <a:xfrm rot="0">
            <a:off x="716915" y="2690495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2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9" name="도형 98"/>
          <p:cNvSpPr>
            <a:spLocks/>
          </p:cNvSpPr>
          <p:nvPr/>
        </p:nvSpPr>
        <p:spPr>
          <a:xfrm rot="0">
            <a:off x="726440" y="2959100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3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100" name="도형 99"/>
          <p:cNvSpPr>
            <a:spLocks/>
          </p:cNvSpPr>
          <p:nvPr/>
        </p:nvSpPr>
        <p:spPr>
          <a:xfrm rot="0">
            <a:off x="2711450" y="5435600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4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그림 102" descr="C:/Users/ehdal/AppData/Roaming/PolarisOffice/ETemp/12356_8520344/fImage49917702341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53075" y="1638300"/>
            <a:ext cx="2086610" cy="1562735"/>
          </a:xfrm>
          <a:prstGeom prst="rect"/>
          <a:noFill/>
        </p:spPr>
      </p:pic>
      <p:pic>
        <p:nvPicPr>
          <p:cNvPr id="102" name="그림 101" descr="C:/Users/ehdal/AppData/Roaming/PolarisOffice/ETemp/12356_8520344/fImage127892700711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4940" y="1647825"/>
            <a:ext cx="2744470" cy="3162935"/>
          </a:xfrm>
          <a:prstGeom prst="rect"/>
          <a:noFill/>
        </p:spPr>
      </p:pic>
      <p:sp>
        <p:nvSpPr>
          <p:cNvPr id="24" name="도형 23"/>
          <p:cNvSpPr>
            <a:spLocks/>
          </p:cNvSpPr>
          <p:nvPr/>
        </p:nvSpPr>
        <p:spPr>
          <a:xfrm rot="0">
            <a:off x="107315" y="0"/>
            <a:ext cx="3097530" cy="1125855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 rot="0">
            <a:off x="424180" y="541020"/>
            <a:ext cx="2592705" cy="1270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 rot="0">
            <a:off x="3275965" y="548640"/>
            <a:ext cx="5329555" cy="1270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 rot="0">
            <a:off x="323215" y="692785"/>
            <a:ext cx="2881630" cy="29781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UI/UX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- 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  <a:endParaRPr lang="ko-KR" altLang="en-US" sz="14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rot="0"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5" name="텍스트 상자 74"/>
          <p:cNvSpPr txBox="1">
            <a:spLocks/>
          </p:cNvSpPr>
          <p:nvPr/>
        </p:nvSpPr>
        <p:spPr bwMode="auto">
          <a:xfrm rot="0">
            <a:off x="81280" y="1216025"/>
            <a:ext cx="9209405" cy="308610"/>
          </a:xfrm>
          <a:prstGeom prst="rect"/>
          <a:noFill/>
          <a:ln w="0">
            <a:noFill/>
            <a:prstDash/>
          </a:ln>
        </p:spPr>
        <p:txBody>
          <a:bodyPr wrap="square" lIns="90170" tIns="46990" rIns="90170" bIns="46990" numCol="1" vert="horz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자기소개서</a:t>
            </a: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저장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: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1.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자기소개서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보기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2.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자기소개서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목록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3.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분석결과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확인하기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4.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Home</a:t>
            </a:r>
            <a:endParaRPr lang="ko-KR" altLang="en-US" sz="140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/>
        </p:nvGraphicFramePr>
        <p:xfrm>
          <a:off x="422910" y="4961255"/>
          <a:ext cx="8444865" cy="1485265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358140"/>
                <a:gridCol w="2190750"/>
                <a:gridCol w="447675"/>
                <a:gridCol w="2543175"/>
                <a:gridCol w="409575"/>
                <a:gridCol w="2495550"/>
              </a:tblGrid>
              <a:tr h="238125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fontAlgn="base" defTabSz="449580" eaLnBrk="1" latinLnBrk="0" hangingPunct="1">
                        <a:tabLst>
                          <a:tab pos="84455" algn="l"/>
                          <a:tab pos="998855" algn="l"/>
                          <a:tab pos="1913255" algn="l"/>
                          <a:tab pos="2827655" algn="l"/>
                          <a:tab pos="3742055" algn="l"/>
                          <a:tab pos="4656455" algn="l"/>
                          <a:tab pos="5570855" algn="l"/>
                          <a:tab pos="6485255" algn="l"/>
                          <a:tab pos="7399655" algn="l"/>
                          <a:tab pos="8314055" algn="l"/>
                          <a:tab pos="9228455" algn="l"/>
                          <a:tab pos="10142855" algn="l"/>
                        </a:tabLst>
                        <a:buFontTx/>
                        <a:buNone/>
                      </a:pPr>
                      <a:r>
                        <a:rPr lang="ko-KR" altLang="ko-KR" sz="1000" kern="1200" cap="none" kumimoji="0" i="1" b="1" strike="noStrik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자기소개서</a:t>
                      </a:r>
                      <a:r>
                        <a:rPr lang="ko-KR" altLang="ko-KR" sz="1000" kern="1200" cap="none" kumimoji="0" i="1" b="1" strike="noStrik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 </a:t>
                      </a:r>
                      <a:r>
                        <a:rPr lang="ko-KR" altLang="ko-KR" sz="1000" kern="1200" cap="none" kumimoji="0" i="1" b="1" strike="noStrik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분석</a:t>
                      </a:r>
                      <a:r>
                        <a:rPr lang="ko-KR" altLang="ko-KR" sz="1000" kern="1200" cap="none" kumimoji="0" i="1" b="1" strike="noStrik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 </a:t>
                      </a:r>
                      <a:r>
                        <a:rPr lang="ko-KR" altLang="ko-KR" sz="1000" kern="1200" cap="none" kumimoji="0" i="1" b="1" strike="noStrike">
                          <a:solidFill>
                            <a:schemeClr val="tx1"/>
                          </a:solidFill>
                          <a:latin typeface="Trebuchet MS" charset="0"/>
                          <a:ea typeface="맑은 고딕" charset="0"/>
                        </a:rPr>
                        <a:t>결과</a:t>
                      </a:r>
                      <a:endParaRPr lang="ko-KR" altLang="en-US" sz="1000" kern="1200" kumimoji="0" i="1" cap="none" b="1" strike="noStrike">
                        <a:solidFill>
                          <a:schemeClr val="tx1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 marL="35560" marR="35560" marT="35560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75005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en-US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맞춤법 검사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자기소개서의 맞춤법 검사 결과를 보여줌</a:t>
                      </a: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적합률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자기소개서가 얼마나 적합한지를 퍼센트(%)로 나타냄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 평균 역량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직무 평균 역량을 시각적으로 보여줌</a:t>
                      </a: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572135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표절률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자기소개서의 표절률을 퍼센트(%)로 나타냄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사용자 직무 역량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사용자의 직무 역량을 시각적으로 보여줌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ctr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8" name="도형 97"/>
          <p:cNvSpPr>
            <a:spLocks/>
          </p:cNvSpPr>
          <p:nvPr/>
        </p:nvSpPr>
        <p:spPr>
          <a:xfrm rot="0">
            <a:off x="3281680" y="3926205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2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9" name="도형 98"/>
          <p:cNvSpPr>
            <a:spLocks/>
          </p:cNvSpPr>
          <p:nvPr/>
        </p:nvSpPr>
        <p:spPr>
          <a:xfrm rot="0">
            <a:off x="4717415" y="3918585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3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100" name="도형 99"/>
          <p:cNvSpPr>
            <a:spLocks/>
          </p:cNvSpPr>
          <p:nvPr/>
        </p:nvSpPr>
        <p:spPr>
          <a:xfrm rot="0">
            <a:off x="5673725" y="1720850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4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7" name="도형 96"/>
          <p:cNvSpPr>
            <a:spLocks/>
          </p:cNvSpPr>
          <p:nvPr/>
        </p:nvSpPr>
        <p:spPr>
          <a:xfrm rot="0">
            <a:off x="2773680" y="1813560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1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pic>
        <p:nvPicPr>
          <p:cNvPr id="101" name="그림 100" descr="C:/Users/ehdal/AppData/Roaming/PolarisOffice/ETemp/12356_8520344/fImage124374699818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315" y="1647825"/>
            <a:ext cx="2493645" cy="3172460"/>
          </a:xfrm>
          <a:prstGeom prst="rect"/>
          <a:noFill/>
        </p:spPr>
      </p:pic>
      <p:pic>
        <p:nvPicPr>
          <p:cNvPr id="104" name="그림 103" descr="C:/Users/ehdal/AppData/Roaming/PolarisOffice/ETemp/12356_8520344/fImage50151703278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14670" y="3228975"/>
            <a:ext cx="2015490" cy="1681480"/>
          </a:xfrm>
          <a:prstGeom prst="rect"/>
          <a:noFill/>
        </p:spPr>
      </p:pic>
      <p:sp>
        <p:nvSpPr>
          <p:cNvPr id="105" name="도형 104"/>
          <p:cNvSpPr>
            <a:spLocks/>
          </p:cNvSpPr>
          <p:nvPr/>
        </p:nvSpPr>
        <p:spPr>
          <a:xfrm rot="0">
            <a:off x="5669280" y="3316605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4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도형 20"/>
          <p:cNvSpPr>
            <a:spLocks/>
          </p:cNvSpPr>
          <p:nvPr/>
        </p:nvSpPr>
        <p:spPr>
          <a:xfrm rot="0">
            <a:off x="107315" y="0"/>
            <a:ext cx="3097530" cy="1125855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도형 21"/>
          <p:cNvCxnSpPr/>
          <p:nvPr/>
        </p:nvCxnSpPr>
        <p:spPr>
          <a:xfrm rot="0">
            <a:off x="424180" y="541020"/>
            <a:ext cx="2592705" cy="1270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도형 24"/>
          <p:cNvCxnSpPr/>
          <p:nvPr/>
        </p:nvCxnSpPr>
        <p:spPr>
          <a:xfrm rot="0">
            <a:off x="3275965" y="548640"/>
            <a:ext cx="5329555" cy="1270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텍스트 상자 27"/>
          <p:cNvSpPr txBox="1">
            <a:spLocks/>
          </p:cNvSpPr>
          <p:nvPr/>
        </p:nvSpPr>
        <p:spPr>
          <a:xfrm rot="0">
            <a:off x="323215" y="692785"/>
            <a:ext cx="2953385" cy="2736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메뉴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구성도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rot="0"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1892935" y="6289040"/>
            <a:ext cx="1061085" cy="262890"/>
          </a:xfrm>
          <a:prstGeom prst="rect"/>
          <a:solidFill>
            <a:srgbClr val="FFFFFF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440690" y="1563370"/>
            <a:ext cx="8200390" cy="4857750"/>
            <a:chOff x="440690" y="1563370"/>
            <a:chExt cx="8200390" cy="4857750"/>
          </a:xfrm>
        </p:grpSpPr>
        <p:sp>
          <p:nvSpPr>
            <p:cNvPr id="52" name="도형 51"/>
            <p:cNvSpPr>
              <a:spLocks/>
            </p:cNvSpPr>
            <p:nvPr/>
          </p:nvSpPr>
          <p:spPr>
            <a:xfrm rot="0">
              <a:off x="440690" y="156337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메인화면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도형 52"/>
            <p:cNvSpPr>
              <a:spLocks/>
            </p:cNvSpPr>
            <p:nvPr/>
          </p:nvSpPr>
          <p:spPr>
            <a:xfrm rot="0">
              <a:off x="1893570" y="1564005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소개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도형 53"/>
            <p:cNvSpPr>
              <a:spLocks/>
            </p:cNvSpPr>
            <p:nvPr/>
          </p:nvSpPr>
          <p:spPr>
            <a:xfrm rot="0">
              <a:off x="1892935" y="2878455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시작하기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5" name="도형 54"/>
            <p:cNvSpPr>
              <a:spLocks/>
            </p:cNvSpPr>
            <p:nvPr/>
          </p:nvSpPr>
          <p:spPr>
            <a:xfrm rot="0">
              <a:off x="1892935" y="413004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커뮤니티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도형 56"/>
            <p:cNvSpPr>
              <a:spLocks/>
            </p:cNvSpPr>
            <p:nvPr/>
          </p:nvSpPr>
          <p:spPr>
            <a:xfrm rot="0">
              <a:off x="3323590" y="156718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홈페이지 설명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8" name="도형 57"/>
            <p:cNvSpPr>
              <a:spLocks/>
            </p:cNvSpPr>
            <p:nvPr/>
          </p:nvSpPr>
          <p:spPr>
            <a:xfrm rot="0">
              <a:off x="3332480" y="237363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개발자 소개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도형 58"/>
            <p:cNvSpPr>
              <a:spLocks/>
            </p:cNvSpPr>
            <p:nvPr/>
          </p:nvSpPr>
          <p:spPr>
            <a:xfrm rot="0">
              <a:off x="3332480" y="196850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분석 처리 과정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도형 59"/>
            <p:cNvSpPr>
              <a:spLocks/>
            </p:cNvSpPr>
            <p:nvPr/>
          </p:nvSpPr>
          <p:spPr>
            <a:xfrm rot="0">
              <a:off x="1892935" y="5064125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도형 60"/>
            <p:cNvSpPr>
              <a:spLocks/>
            </p:cNvSpPr>
            <p:nvPr/>
          </p:nvSpPr>
          <p:spPr>
            <a:xfrm rot="0">
              <a:off x="3336925" y="287147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자기소개서 작성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4" name="도형 63"/>
            <p:cNvSpPr>
              <a:spLocks/>
            </p:cNvSpPr>
            <p:nvPr/>
          </p:nvSpPr>
          <p:spPr>
            <a:xfrm rot="0">
              <a:off x="3322955" y="413004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자유게시판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5" name="도형 64"/>
            <p:cNvSpPr>
              <a:spLocks/>
            </p:cNvSpPr>
            <p:nvPr/>
          </p:nvSpPr>
          <p:spPr>
            <a:xfrm rot="0">
              <a:off x="3333750" y="4523105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Q &amp; A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도형 65"/>
            <p:cNvSpPr>
              <a:spLocks/>
            </p:cNvSpPr>
            <p:nvPr/>
          </p:nvSpPr>
          <p:spPr>
            <a:xfrm rot="0">
              <a:off x="3331845" y="506857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마이페이지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7" name="도형 66"/>
            <p:cNvSpPr>
              <a:spLocks/>
            </p:cNvSpPr>
            <p:nvPr/>
          </p:nvSpPr>
          <p:spPr>
            <a:xfrm rot="0">
              <a:off x="3333750" y="589788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로그아웃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도형 67"/>
            <p:cNvSpPr>
              <a:spLocks/>
            </p:cNvSpPr>
            <p:nvPr/>
          </p:nvSpPr>
          <p:spPr>
            <a:xfrm rot="0">
              <a:off x="4802505" y="413004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목록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9" name="도형 68"/>
            <p:cNvSpPr>
              <a:spLocks/>
            </p:cNvSpPr>
            <p:nvPr/>
          </p:nvSpPr>
          <p:spPr>
            <a:xfrm rot="0">
              <a:off x="4813935" y="452501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목록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0" name="도형 69"/>
            <p:cNvSpPr>
              <a:spLocks/>
            </p:cNvSpPr>
            <p:nvPr/>
          </p:nvSpPr>
          <p:spPr>
            <a:xfrm rot="0">
              <a:off x="6210300" y="413004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작성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도형 70"/>
            <p:cNvSpPr>
              <a:spLocks/>
            </p:cNvSpPr>
            <p:nvPr/>
          </p:nvSpPr>
          <p:spPr>
            <a:xfrm rot="0">
              <a:off x="6210300" y="452247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작성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2" name="도형 71"/>
            <p:cNvSpPr>
              <a:spLocks/>
            </p:cNvSpPr>
            <p:nvPr/>
          </p:nvSpPr>
          <p:spPr>
            <a:xfrm rot="0">
              <a:off x="7579995" y="413004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저장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3" name="도형 72"/>
            <p:cNvSpPr>
              <a:spLocks/>
            </p:cNvSpPr>
            <p:nvPr/>
          </p:nvSpPr>
          <p:spPr>
            <a:xfrm rot="0">
              <a:off x="7567930" y="4523105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게시물 저장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4" name="도형 73"/>
            <p:cNvSpPr>
              <a:spLocks/>
            </p:cNvSpPr>
            <p:nvPr/>
          </p:nvSpPr>
          <p:spPr>
            <a:xfrm rot="0">
              <a:off x="4811395" y="5059045"/>
              <a:ext cx="105918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회원 정보 수정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도형 74"/>
            <p:cNvSpPr>
              <a:spLocks/>
            </p:cNvSpPr>
            <p:nvPr/>
          </p:nvSpPr>
          <p:spPr>
            <a:xfrm rot="0">
              <a:off x="4811395" y="5452110"/>
              <a:ext cx="105918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자기소개서 목록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도형 75"/>
            <p:cNvSpPr>
              <a:spLocks/>
            </p:cNvSpPr>
            <p:nvPr/>
          </p:nvSpPr>
          <p:spPr>
            <a:xfrm rot="0">
              <a:off x="6228715" y="5452110"/>
              <a:ext cx="105918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자기소개서 보기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7" name="도형 76"/>
            <p:cNvSpPr>
              <a:spLocks/>
            </p:cNvSpPr>
            <p:nvPr/>
          </p:nvSpPr>
          <p:spPr>
            <a:xfrm rot="0">
              <a:off x="4793615" y="2869565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자기소개서 보기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도형 77"/>
            <p:cNvSpPr>
              <a:spLocks/>
            </p:cNvSpPr>
            <p:nvPr/>
          </p:nvSpPr>
          <p:spPr>
            <a:xfrm rot="0">
              <a:off x="6208395" y="3317240"/>
              <a:ext cx="1061720" cy="263525"/>
            </a:xfrm>
            <a:prstGeom prst="rect"/>
            <a:solidFill>
              <a:srgbClr val="FFFFFF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r>
                <a:rPr lang="ko-KR" sz="9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분석 결과</a:t>
              </a:r>
              <a:endParaRPr lang="ko-KR" altLang="en-US" sz="9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79" name="도형 78"/>
            <p:cNvCxnSpPr/>
            <p:nvPr/>
          </p:nvCxnSpPr>
          <p:spPr>
            <a:xfrm rot="0">
              <a:off x="1500505" y="1694180"/>
              <a:ext cx="394970" cy="2540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도형 79"/>
            <p:cNvCxnSpPr>
              <a:endCxn id="57" idx="1"/>
            </p:cNvCxnSpPr>
            <p:nvPr/>
          </p:nvCxnSpPr>
          <p:spPr>
            <a:xfrm rot="0">
              <a:off x="2953385" y="1694815"/>
              <a:ext cx="371475" cy="4445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도형 80"/>
            <p:cNvCxnSpPr/>
            <p:nvPr/>
          </p:nvCxnSpPr>
          <p:spPr>
            <a:xfrm rot="0">
              <a:off x="2941320" y="3027680"/>
              <a:ext cx="394970" cy="2540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도형 81"/>
            <p:cNvCxnSpPr/>
            <p:nvPr/>
          </p:nvCxnSpPr>
          <p:spPr>
            <a:xfrm rot="0">
              <a:off x="4396740" y="3002280"/>
              <a:ext cx="390525" cy="1905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도형 82"/>
            <p:cNvCxnSpPr/>
            <p:nvPr/>
          </p:nvCxnSpPr>
          <p:spPr>
            <a:xfrm rot="0" flipV="1">
              <a:off x="5845175" y="3000375"/>
              <a:ext cx="360045" cy="3810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도형 83"/>
            <p:cNvCxnSpPr/>
            <p:nvPr/>
          </p:nvCxnSpPr>
          <p:spPr>
            <a:xfrm rot="0">
              <a:off x="2952750" y="4260850"/>
              <a:ext cx="372110" cy="1905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도형 84"/>
            <p:cNvCxnSpPr/>
            <p:nvPr/>
          </p:nvCxnSpPr>
          <p:spPr>
            <a:xfrm rot="0">
              <a:off x="4382770" y="4260850"/>
              <a:ext cx="421640" cy="1905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도형 85"/>
            <p:cNvCxnSpPr/>
            <p:nvPr/>
          </p:nvCxnSpPr>
          <p:spPr>
            <a:xfrm rot="0">
              <a:off x="4393565" y="4653915"/>
              <a:ext cx="422275" cy="3810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도형 86"/>
            <p:cNvCxnSpPr/>
            <p:nvPr/>
          </p:nvCxnSpPr>
          <p:spPr>
            <a:xfrm rot="0">
              <a:off x="5862320" y="4260850"/>
              <a:ext cx="349885" cy="1905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도형 87"/>
            <p:cNvCxnSpPr/>
            <p:nvPr/>
          </p:nvCxnSpPr>
          <p:spPr>
            <a:xfrm rot="0" flipV="1">
              <a:off x="5873750" y="4653280"/>
              <a:ext cx="338455" cy="4445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도형 88"/>
            <p:cNvCxnSpPr/>
            <p:nvPr/>
          </p:nvCxnSpPr>
          <p:spPr>
            <a:xfrm rot="0">
              <a:off x="7270115" y="4260850"/>
              <a:ext cx="311785" cy="1905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도형 89"/>
            <p:cNvCxnSpPr/>
            <p:nvPr/>
          </p:nvCxnSpPr>
          <p:spPr>
            <a:xfrm rot="0">
              <a:off x="7270115" y="4653280"/>
              <a:ext cx="299720" cy="2540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도형 90"/>
            <p:cNvCxnSpPr/>
            <p:nvPr/>
          </p:nvCxnSpPr>
          <p:spPr>
            <a:xfrm rot="0">
              <a:off x="2952750" y="5194935"/>
              <a:ext cx="381000" cy="6350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도형 91"/>
            <p:cNvCxnSpPr/>
            <p:nvPr/>
          </p:nvCxnSpPr>
          <p:spPr>
            <a:xfrm rot="0" flipV="1">
              <a:off x="4391660" y="5189855"/>
              <a:ext cx="421640" cy="11430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도형 92"/>
            <p:cNvCxnSpPr/>
            <p:nvPr/>
          </p:nvCxnSpPr>
          <p:spPr>
            <a:xfrm rot="0">
              <a:off x="5868670" y="5582920"/>
              <a:ext cx="361950" cy="1905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도형 93"/>
            <p:cNvSpPr>
              <a:spLocks/>
            </p:cNvSpPr>
            <p:nvPr/>
          </p:nvSpPr>
          <p:spPr>
            <a:xfrm rot="16200000" flipH="1">
              <a:off x="-576580" y="3950970"/>
              <a:ext cx="4730115" cy="212090"/>
            </a:xfrm>
            <a:prstGeom prst="bentConnector2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95" name="도형 94"/>
            <p:cNvCxnSpPr/>
            <p:nvPr/>
          </p:nvCxnSpPr>
          <p:spPr>
            <a:xfrm rot="0">
              <a:off x="1680210" y="3006090"/>
              <a:ext cx="214630" cy="5080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도형 95"/>
            <p:cNvCxnSpPr/>
            <p:nvPr/>
          </p:nvCxnSpPr>
          <p:spPr>
            <a:xfrm rot="0" flipV="1">
              <a:off x="1678940" y="4260850"/>
              <a:ext cx="215265" cy="4445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도형 96"/>
            <p:cNvCxnSpPr/>
            <p:nvPr/>
          </p:nvCxnSpPr>
          <p:spPr>
            <a:xfrm rot="0" flipV="1">
              <a:off x="1685290" y="5189855"/>
              <a:ext cx="215265" cy="4445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도형 97"/>
            <p:cNvSpPr>
              <a:spLocks/>
            </p:cNvSpPr>
            <p:nvPr/>
          </p:nvSpPr>
          <p:spPr>
            <a:xfrm rot="16200000" flipH="1">
              <a:off x="2829560" y="2000885"/>
              <a:ext cx="810260" cy="200025"/>
            </a:xfrm>
            <a:prstGeom prst="bentConnector2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</a:p>
          </p:txBody>
        </p:sp>
        <p:cxnSp>
          <p:nvCxnSpPr>
            <p:cNvPr id="99" name="도형 98"/>
            <p:cNvCxnSpPr/>
            <p:nvPr/>
          </p:nvCxnSpPr>
          <p:spPr>
            <a:xfrm rot="0">
              <a:off x="3133090" y="2115820"/>
              <a:ext cx="214630" cy="5080"/>
            </a:xfrm>
            <a:prstGeom prst="line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도형 99"/>
            <p:cNvSpPr>
              <a:spLocks/>
            </p:cNvSpPr>
            <p:nvPr/>
          </p:nvSpPr>
          <p:spPr>
            <a:xfrm rot="16200000" flipH="1">
              <a:off x="3038475" y="4359275"/>
              <a:ext cx="390525" cy="203200"/>
            </a:xfrm>
            <a:prstGeom prst="bentConnector2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</a:p>
          </p:txBody>
        </p:sp>
        <p:sp>
          <p:nvSpPr>
            <p:cNvPr id="101" name="도형 100"/>
            <p:cNvSpPr>
              <a:spLocks/>
            </p:cNvSpPr>
            <p:nvPr/>
          </p:nvSpPr>
          <p:spPr>
            <a:xfrm rot="16200000" flipH="1">
              <a:off x="2817495" y="5513070"/>
              <a:ext cx="841375" cy="194310"/>
            </a:xfrm>
            <a:prstGeom prst="bentConnector2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</a:p>
          </p:txBody>
        </p:sp>
        <p:sp>
          <p:nvSpPr>
            <p:cNvPr id="102" name="도형 101"/>
            <p:cNvSpPr>
              <a:spLocks/>
            </p:cNvSpPr>
            <p:nvPr/>
          </p:nvSpPr>
          <p:spPr>
            <a:xfrm rot="16200000" flipH="1">
              <a:off x="5888990" y="3119120"/>
              <a:ext cx="443865" cy="198755"/>
            </a:xfrm>
            <a:prstGeom prst="bentConnector2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3" name="도형 102"/>
            <p:cNvSpPr>
              <a:spLocks/>
            </p:cNvSpPr>
            <p:nvPr/>
          </p:nvSpPr>
          <p:spPr>
            <a:xfrm rot="16200000" flipH="1">
              <a:off x="4502785" y="5273675"/>
              <a:ext cx="401320" cy="220345"/>
            </a:xfrm>
            <a:prstGeom prst="bentConnector2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hangingPunct="1">
                <a:buFontTx/>
                <a:buNone/>
              </a:pPr>
              <a:endParaRPr lang="ko-KR" altLang="en-US"/>
            </a:p>
          </p:txBody>
        </p:sp>
      </p:grpSp>
      <p:sp>
        <p:nvSpPr>
          <p:cNvPr id="105" name="텍스트 상자 104"/>
          <p:cNvSpPr txBox="1">
            <a:spLocks/>
          </p:cNvSpPr>
          <p:nvPr/>
        </p:nvSpPr>
        <p:spPr bwMode="auto">
          <a:xfrm rot="0">
            <a:off x="102235" y="1183640"/>
            <a:ext cx="9209405" cy="308610"/>
          </a:xfrm>
          <a:prstGeom prst="rect"/>
          <a:noFill/>
          <a:ln w="0">
            <a:noFill/>
            <a:prstDash/>
          </a:ln>
        </p:spPr>
        <p:txBody>
          <a:bodyPr wrap="square" lIns="90170" tIns="46990" rIns="90170" bIns="46990" numCol="1" vert="horz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ko-KR" sz="1400" b="1">
                <a:solidFill>
                  <a:srgbClr val="000000"/>
                </a:solidFill>
                <a:latin typeface="Trebuchet MS" charset="0"/>
                <a:ea typeface="맑은 고딕" charset="0"/>
              </a:rPr>
              <a:t>메뉴</a:t>
            </a:r>
            <a:r>
              <a:rPr lang="ko-KR" altLang="ko-KR" sz="1400" b="1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 b="1">
                <a:solidFill>
                  <a:srgbClr val="000000"/>
                </a:solidFill>
                <a:latin typeface="Trebuchet MS" charset="0"/>
                <a:ea typeface="맑은 고딕" charset="0"/>
              </a:rPr>
              <a:t>구성도</a:t>
            </a:r>
            <a:endParaRPr lang="ko-KR" altLang="en-US" sz="1400" b="1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107" name="도형 106"/>
          <p:cNvSpPr>
            <a:spLocks/>
          </p:cNvSpPr>
          <p:nvPr/>
        </p:nvSpPr>
        <p:spPr>
          <a:xfrm rot="0">
            <a:off x="6186805" y="2869565"/>
            <a:ext cx="1493520" cy="263525"/>
          </a:xfrm>
          <a:prstGeom prst="rect"/>
          <a:solidFill>
            <a:srgbClr val="FFFFFF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자기소개서 수정 및 삭제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9" name="도형 108"/>
          <p:cNvSpPr>
            <a:spLocks/>
          </p:cNvSpPr>
          <p:nvPr/>
        </p:nvSpPr>
        <p:spPr>
          <a:xfrm rot="0">
            <a:off x="7466965" y="5459730"/>
            <a:ext cx="1493520" cy="263525"/>
          </a:xfrm>
          <a:prstGeom prst="rect"/>
          <a:solidFill>
            <a:srgbClr val="FFFFFF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자기소개서 수정 및 삭제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0" name="도형 109"/>
          <p:cNvCxnSpPr>
            <a:endCxn id="109" idx="1"/>
          </p:cNvCxnSpPr>
          <p:nvPr/>
        </p:nvCxnSpPr>
        <p:spPr>
          <a:xfrm rot="0">
            <a:off x="7286625" y="5582920"/>
            <a:ext cx="180975" cy="8890"/>
          </a:xfrm>
          <a:prstGeom prst="line"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도형 110"/>
          <p:cNvSpPr>
            <a:spLocks/>
          </p:cNvSpPr>
          <p:nvPr/>
        </p:nvSpPr>
        <p:spPr>
          <a:xfrm rot="0">
            <a:off x="4817745" y="5850890"/>
            <a:ext cx="1061720" cy="263525"/>
          </a:xfrm>
          <a:prstGeom prst="rect"/>
          <a:solidFill>
            <a:srgbClr val="FFFFFF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r>
              <a:rPr lang="ko-KR"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분석 결과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2" name="도형 111"/>
          <p:cNvSpPr>
            <a:spLocks/>
          </p:cNvSpPr>
          <p:nvPr/>
        </p:nvSpPr>
        <p:spPr>
          <a:xfrm rot="16200000" flipH="1">
            <a:off x="4502785" y="5673725"/>
            <a:ext cx="401320" cy="220345"/>
          </a:xfrm>
          <a:prstGeom prst="bentConnector2"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 rot="0">
            <a:off x="323215" y="692785"/>
            <a:ext cx="2880995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  <a:endParaRPr lang="ko-KR" altLang="en-US" sz="17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63295" y="1208405"/>
          <a:ext cx="7635240" cy="5078095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407920"/>
                <a:gridCol w="840740"/>
                <a:gridCol w="4386580"/>
              </a:tblGrid>
              <a:tr h="237490">
                <a:tc rowSpan="6">
                  <a:txBody>
                    <a:bodyPr/>
                    <a:lstStyle/>
                    <a:p>
                      <a:pPr marL="0" indent="0" algn="just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0" i="0" b="0">
                        <a:solidFill>
                          <a:srgbClr val="000000"/>
                        </a:solidFill>
                      </a:endParaRPr>
                    </a:p>
                  </a:txBody>
                  <a:tcPr marL="89535" marR="89535" marT="44450" marB="4445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번호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main</a:t>
                      </a:r>
                      <a:r>
                        <a:rPr lang="en-US" sz="10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-01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9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명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소개,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시작하기,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커뮤니티,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로그인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및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회원가입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등의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59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기능설명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∎메인화면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소개,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시작하기,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커뮤니티,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로그인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및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회원가입을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한번에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이동할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수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있음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20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처리내용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∎소개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DeepSquare의 소개, 분석 처리 과정, 개발자 소개 등을 팝업창으로 보여줌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∎시작하기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‘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Start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’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버튼을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눌러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작성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페이지로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이동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로그인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상태가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아니면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로그인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페이지로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이동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∎커뮤니티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‘자유게시판’,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‘Q&amp;A’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버튼을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눌러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해당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페이지로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이동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∎로그인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및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회원가입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Sign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in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&amp;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Sign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up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버튼을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눌러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로그인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및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회원가입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페이지로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이동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4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비고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∎연결되는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 작성, 자유게시판, Q&amp;A, 로그인 및 회원가입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88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요구사항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명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회원관리,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개인화,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커뮤니티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6515" marR="56515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555" y="1588770"/>
            <a:ext cx="2315210" cy="3315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형 23"/>
          <p:cNvSpPr>
            <a:spLocks/>
          </p:cNvSpPr>
          <p:nvPr/>
        </p:nvSpPr>
        <p:spPr>
          <a:xfrm rot="0">
            <a:off x="107315" y="0"/>
            <a:ext cx="3097530" cy="1125855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 rot="0">
            <a:off x="424180" y="541020"/>
            <a:ext cx="2592705" cy="1270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 rot="0">
            <a:off x="3275965" y="548640"/>
            <a:ext cx="5329555" cy="1270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 rot="0">
            <a:off x="323215" y="692785"/>
            <a:ext cx="2881630" cy="29781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  <a:endParaRPr lang="ko-KR" altLang="en-US" sz="17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rot="0"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546225" y="1162685"/>
          <a:ext cx="6842760" cy="4999990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261235"/>
                <a:gridCol w="840740"/>
                <a:gridCol w="3740785"/>
              </a:tblGrid>
              <a:tr h="207645">
                <a:tc rowSpan="6">
                  <a:txBody>
                    <a:bodyPr/>
                    <a:lstStyle/>
                    <a:p>
                      <a:pPr marL="0" indent="0" algn="just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0" i="0" b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6830" marB="3683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번호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WEB</a:t>
                      </a:r>
                      <a:r>
                        <a:rPr lang="en-US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-0</a:t>
                      </a:r>
                      <a:r>
                        <a:rPr 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07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명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작성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42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기능설명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∎자기소개서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작성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자기소개서를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작성할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수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있는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페이지.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제목,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기업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선택,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직무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분야,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내용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작성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등으로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구성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0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처리내용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∎제목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작성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자기소개서의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제목을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작성할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있음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∎기업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선택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사용자가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지원하고자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하는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기업을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선택할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수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있음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∎직무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분야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입력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사용자가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지원하고자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하는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직무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분야를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작성할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수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있음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∎내용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작성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자기소개서의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내용을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작성할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수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있음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∎저장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자기소개서를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저장할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수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있음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9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비고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∎연결되는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 저장, 자기소개서 분석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68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요구사항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명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관리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0800" marR="50800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85" y="1211580"/>
            <a:ext cx="2093595" cy="37211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형 23"/>
          <p:cNvSpPr>
            <a:spLocks/>
          </p:cNvSpPr>
          <p:nvPr/>
        </p:nvSpPr>
        <p:spPr>
          <a:xfrm rot="0">
            <a:off x="107315" y="0"/>
            <a:ext cx="3097530" cy="1125855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 rot="0">
            <a:off x="424180" y="541020"/>
            <a:ext cx="2592705" cy="1270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 rot="0">
            <a:off x="3275965" y="548640"/>
            <a:ext cx="5329555" cy="1270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 rot="0">
            <a:off x="323215" y="692785"/>
            <a:ext cx="2881630" cy="29781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  <a:endParaRPr lang="ko-KR" altLang="en-US" sz="17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rot="0"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897890" y="1242060"/>
          <a:ext cx="7490460" cy="5076825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475230"/>
                <a:gridCol w="920115"/>
                <a:gridCol w="4095115"/>
              </a:tblGrid>
              <a:tr h="233045">
                <a:tc rowSpan="6">
                  <a:txBody>
                    <a:bodyPr/>
                    <a:lstStyle/>
                    <a:p>
                      <a:pPr marL="0" indent="0" algn="just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0" i="0" b="0">
                        <a:solidFill>
                          <a:srgbClr val="000000"/>
                        </a:solidFill>
                      </a:endParaRPr>
                    </a:p>
                  </a:txBody>
                  <a:tcPr marL="81280" marR="81280" marT="40640" marB="406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번호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WEB</a:t>
                      </a:r>
                      <a:r>
                        <a:rPr lang="en-US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-0</a:t>
                      </a:r>
                      <a:r>
                        <a:rPr 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08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54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명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보기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326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기능설명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∎자기소개서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보기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자기소개서가 저장되어 보여주는 페이지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사용자가 작성한 제목, 기업 선택, 직무 분야, 내용 등을 보여줌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분석 결과, 수정, 삭제 등의 기능이 있음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024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처리내용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이전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‘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이전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’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버튼을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누르면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이전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페이지로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이동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∎분석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결과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‘분석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결과’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버튼을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누르면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자기소개서의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분석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결과를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확인할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수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있음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수정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’ 버튼을 누르면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사용자가 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자기소개서를 수정할 수 있음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삭제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‘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삭제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’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버튼을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누르면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사용자가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자기소개서를 삭제할 수 있음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29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비고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∎연결되는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 분석</a:t>
                      </a:r>
                      <a:r>
                        <a:rPr lang="ko-KR" altLang="ko-KR" sz="9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결과, 자기소개서 수정 및 삭제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요구사항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명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9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관리</a:t>
                      </a:r>
                      <a:endParaRPr lang="ko-KR" altLang="en-US" sz="9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55880" marR="55880" marT="15240" marB="1524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3" name="그림 32" descr="C:/Users/ehdal/AppData/Roaming/PolarisOffice/ETemp/12356_8520344/fImage127032708341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2660" y="1409700"/>
            <a:ext cx="2343150" cy="32200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형 23"/>
          <p:cNvSpPr>
            <a:spLocks/>
          </p:cNvSpPr>
          <p:nvPr/>
        </p:nvSpPr>
        <p:spPr>
          <a:xfrm rot="0">
            <a:off x="107315" y="0"/>
            <a:ext cx="3097530" cy="1125855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 rot="0">
            <a:off x="424180" y="541020"/>
            <a:ext cx="2592705" cy="1270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 rot="0">
            <a:off x="3275965" y="548640"/>
            <a:ext cx="5329555" cy="1270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 rot="0">
            <a:off x="323215" y="692785"/>
            <a:ext cx="2881630" cy="29781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|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  <a:endParaRPr lang="ko-KR" altLang="en-US" sz="17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rot="0"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 ▶ 프로그램 설계서</a:t>
            </a: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682115" y="1249045"/>
          <a:ext cx="6479540" cy="5067935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013585"/>
                <a:gridCol w="857250"/>
                <a:gridCol w="3608705"/>
              </a:tblGrid>
              <a:tr h="194310">
                <a:tc rowSpan="6">
                  <a:txBody>
                    <a:bodyPr/>
                    <a:lstStyle/>
                    <a:p>
                      <a:pPr marL="0" indent="0" algn="just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0" i="0" b="0">
                        <a:solidFill>
                          <a:srgbClr val="000000"/>
                        </a:solidFill>
                      </a:endParaRPr>
                    </a:p>
                  </a:txBody>
                  <a:tcPr marL="69215" marR="69215" marT="34290" marB="3429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번호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WEB</a:t>
                      </a:r>
                      <a:r>
                        <a:rPr lang="en-US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013, WEB-014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8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명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분석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결과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8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기능설명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∎자기소개서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분석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결과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자기소개서를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분석한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결과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페이지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맞춤법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검사,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표절률(%),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적합률(%),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 직무 역량, 해당 직무 역량, 직무 평균 역량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등의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기능이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있음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039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처리내용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∎맞춤법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검사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사용자가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작성한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자기소개서의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내용에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대해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맞춤법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검사를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함.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틀린 부분은 빨간색으로, 고친 부분은 파란색으로 표시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∎표절률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(%)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사용자가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작성한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자기소개서를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기존에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있는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합격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자기소개서와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비교하여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얼마나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일치하는가를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비율(%)로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latin typeface="맑은 고딕" charset="0"/>
                        </a:rPr>
                        <a:t>표시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∎적합률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(%)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사용자가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작성한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자기소개서가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해당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기업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및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직무에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얼마나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적합한가를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비율(%)로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표시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 직무 역량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사용자의 자기소개서를 분석하여 사용자의 직무 역량을 시각적으로 보여주고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1~3위까지의 직무 역량에 대해 설명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해당 직무 역량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사용자가 지원한 해당 직무의 역량을 시각적으로 보여주고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사용자 직무 역량, 해당 직무 역량의 차이를 보다 쉽게 확인 가능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∎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직무 평균 역량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직무 평균 역량을 시각적으로 보여주고 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1~3위 까지의 직무 평균 역량에 대해 설명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1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비고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47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요구사항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명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자기소개서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분석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 </a:t>
                      </a:r>
                      <a:r>
                        <a:rPr lang="ko-KR" altLang="en-US" sz="800" kern="0" i="0" b="0">
                          <a:solidFill>
                            <a:srgbClr val="000000"/>
                          </a:solidFill>
                          <a:ea typeface="맑은 고딕" charset="0"/>
                        </a:rPr>
                        <a:t>결과</a:t>
                      </a:r>
                      <a:endParaRPr lang="ko-KR" altLang="en-US" sz="800" kern="0" i="0" b="0">
                        <a:solidFill>
                          <a:srgbClr val="000000"/>
                        </a:solidFill>
                        <a:ea typeface="맑은 고딕" charset="0"/>
                      </a:endParaRPr>
                    </a:p>
                  </a:txBody>
                  <a:tcPr marL="47625" marR="47625" marT="12700" marB="1270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3" name="그림 32" descr="C:/Users/ehdal/AppData/Roaming/PolarisOffice/ETemp/8712_10435744/fImage1243747093413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098040" y="1266825"/>
            <a:ext cx="1236980" cy="1591945"/>
          </a:xfrm>
          <a:prstGeom prst="rect"/>
          <a:noFill/>
        </p:spPr>
      </p:pic>
      <p:pic>
        <p:nvPicPr>
          <p:cNvPr id="34" name="그림 33" descr="C:/Users/ehdal/AppData/Roaming/PolarisOffice/ETemp/8712_10435744/fImage1278927107115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094865" y="2838450"/>
            <a:ext cx="1240155" cy="1449070"/>
          </a:xfrm>
          <a:prstGeom prst="rect"/>
          <a:noFill/>
        </p:spPr>
      </p:pic>
      <p:pic>
        <p:nvPicPr>
          <p:cNvPr id="35" name="그림 34" descr="C:/Users/ehdal/AppData/Roaming/PolarisOffice/ETemp/8712_10435744/fImage49917711818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095500" y="4286250"/>
            <a:ext cx="1229995" cy="915670"/>
          </a:xfrm>
          <a:prstGeom prst="rect"/>
          <a:noFill/>
        </p:spPr>
      </p:pic>
      <p:pic>
        <p:nvPicPr>
          <p:cNvPr id="36" name="그림 35" descr="C:/Users/ehdal/AppData/Roaming/PolarisOffice/ETemp/8712_10435744/fImage501517122787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099945" y="5191125"/>
            <a:ext cx="1235075" cy="1053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 descr="C:/Users/ehdal/AppData/Roaming/PolarisOffice/ETemp/12356_8520344/fImage1270327133413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86910" y="1524000"/>
            <a:ext cx="2133600" cy="2953385"/>
          </a:xfrm>
          <a:prstGeom prst="rect"/>
          <a:noFill/>
        </p:spPr>
      </p:pic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730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화면설계서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맑은 고딕" charset="0"/>
                <a:cs typeface="+mj-cs"/>
              </a:rPr>
              <a:t>사용자</a:t>
            </a:r>
            <a:r>
              <a:rPr lang="ko-KR" altLang="en-US" sz="10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000" b="1">
                <a:solidFill>
                  <a:schemeClr val="bg1"/>
                </a:solidFill>
                <a:latin typeface="맑은 고딕" charset="0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(sw)</a:t>
            </a:r>
            <a:endParaRPr lang="ko-KR" altLang="en-US" sz="1000" b="1">
              <a:solidFill>
                <a:schemeClr val="bg1"/>
              </a:solidFill>
              <a:latin typeface="+mn-ea"/>
              <a:ea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70" y="1485900"/>
            <a:ext cx="1918970" cy="4176395"/>
          </a:xfrm>
          <a:prstGeom prst="rect">
            <a:avLst/>
          </a:prstGeom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473835"/>
            <a:ext cx="2350135" cy="4188460"/>
          </a:xfrm>
          <a:prstGeom prst="rect">
            <a:avLst/>
          </a:prstGeom>
          <a:noFill/>
        </p:spPr>
      </p:pic>
      <p:sp>
        <p:nvSpPr>
          <p:cNvPr id="56" name="텍스트 상자 55"/>
          <p:cNvSpPr txBox="1">
            <a:spLocks/>
          </p:cNvSpPr>
          <p:nvPr/>
        </p:nvSpPr>
        <p:spPr>
          <a:xfrm rot="0">
            <a:off x="571500" y="5704205"/>
            <a:ext cx="98552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[</a:t>
            </a:r>
            <a:r>
              <a:rPr lang="ko-KR" sz="1200">
                <a:latin typeface="맑은 고딕" charset="0"/>
                <a:ea typeface="맑은 고딕" charset="0"/>
              </a:rPr>
              <a:t> </a:t>
            </a:r>
            <a:r>
              <a:rPr lang="ko-KR" sz="1200">
                <a:latin typeface="맑은 고딕" charset="0"/>
                <a:ea typeface="맑은 고딕" charset="0"/>
              </a:rPr>
              <a:t>메인화면</a:t>
            </a:r>
            <a:r>
              <a:rPr lang="ko-KR" sz="1200">
                <a:latin typeface="맑은 고딕" charset="0"/>
                <a:ea typeface="맑은 고딕" charset="0"/>
              </a:rPr>
              <a:t> </a:t>
            </a:r>
            <a:r>
              <a:rPr lang="ko-KR" sz="1200">
                <a:latin typeface="맑은 고딕" charset="0"/>
                <a:ea typeface="맑은 고딕" charset="0"/>
              </a:rPr>
              <a:t>]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2403475" y="5712460"/>
            <a:ext cx="1738630" cy="2787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[자기소개서 작성 화면]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4697730" y="4863465"/>
            <a:ext cx="1738630" cy="278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[자기소개서 </a:t>
            </a:r>
            <a:r>
              <a:rPr lang="ko-KR" sz="1200">
                <a:latin typeface="맑은 고딕" charset="0"/>
                <a:ea typeface="맑은 고딕" charset="0"/>
              </a:rPr>
              <a:t>보기 </a:t>
            </a:r>
            <a:r>
              <a:rPr lang="ko-KR" sz="1200">
                <a:latin typeface="맑은 고딕" charset="0"/>
                <a:ea typeface="맑은 고딕" charset="0"/>
              </a:rPr>
              <a:t>화면]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6764020" y="6490335"/>
            <a:ext cx="2064385" cy="4635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[자기소개서 분석 결과 화면]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898525" y="2423795"/>
            <a:ext cx="319405" cy="25527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895985" y="4093210"/>
            <a:ext cx="319405" cy="25527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2" name="도형 61"/>
          <p:cNvCxnSpPr>
            <a:stCxn id="60" idx="7"/>
          </p:cNvCxnSpPr>
          <p:nvPr/>
        </p:nvCxnSpPr>
        <p:spPr>
          <a:xfrm rot="0" flipV="1">
            <a:off x="1170305" y="1990090"/>
            <a:ext cx="1688465" cy="472440"/>
          </a:xfrm>
          <a:prstGeom prst="straightConnector1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도형 62"/>
          <p:cNvCxnSpPr>
            <a:stCxn id="61" idx="7"/>
          </p:cNvCxnSpPr>
          <p:nvPr/>
        </p:nvCxnSpPr>
        <p:spPr>
          <a:xfrm rot="0" flipV="1">
            <a:off x="1167765" y="2106295"/>
            <a:ext cx="1976755" cy="2025650"/>
          </a:xfrm>
          <a:prstGeom prst="straightConnector1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도형 63"/>
          <p:cNvSpPr>
            <a:spLocks/>
          </p:cNvSpPr>
          <p:nvPr/>
        </p:nvSpPr>
        <p:spPr>
          <a:xfrm rot="0">
            <a:off x="4017645" y="4612005"/>
            <a:ext cx="319405" cy="254635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5" name="도형 64"/>
          <p:cNvCxnSpPr>
            <a:stCxn id="64" idx="7"/>
            <a:endCxn id="66" idx="2"/>
          </p:cNvCxnSpPr>
          <p:nvPr/>
        </p:nvCxnSpPr>
        <p:spPr>
          <a:xfrm rot="0" flipV="1">
            <a:off x="4289425" y="4404995"/>
            <a:ext cx="1610995" cy="245110"/>
          </a:xfrm>
          <a:prstGeom prst="straightConnector1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65"/>
          <p:cNvSpPr>
            <a:spLocks/>
          </p:cNvSpPr>
          <p:nvPr/>
        </p:nvSpPr>
        <p:spPr>
          <a:xfrm rot="0">
            <a:off x="5899785" y="4286250"/>
            <a:ext cx="254000" cy="237490"/>
          </a:xfrm>
          <a:prstGeom prst="ellipse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9" name="그림 68" descr="C:/Users/ehdal/AppData/Roaming/PolarisOffice/ETemp/12356_8520344/fImage124374714711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41515" y="695325"/>
            <a:ext cx="1436370" cy="1858010"/>
          </a:xfrm>
          <a:prstGeom prst="rect"/>
          <a:noFill/>
        </p:spPr>
      </p:pic>
      <p:pic>
        <p:nvPicPr>
          <p:cNvPr id="70" name="그림 69" descr="C:/Users/ehdal/AppData/Roaming/PolarisOffice/ETemp/12356_8520344/fImage1278927158184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38340" y="2543175"/>
            <a:ext cx="1439545" cy="1686560"/>
          </a:xfrm>
          <a:prstGeom prst="rect"/>
          <a:noFill/>
        </p:spPr>
      </p:pic>
      <p:pic>
        <p:nvPicPr>
          <p:cNvPr id="71" name="그림 70" descr="C:/Users/ehdal/AppData/Roaming/PolarisOffice/ETemp/12356_8520344/fImage499177162787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48500" y="4238625"/>
            <a:ext cx="1419860" cy="1057910"/>
          </a:xfrm>
          <a:prstGeom prst="rect"/>
          <a:noFill/>
        </p:spPr>
      </p:pic>
      <p:pic>
        <p:nvPicPr>
          <p:cNvPr id="72" name="그림 71" descr="C:/Users/ehdal/AppData/Roaming/PolarisOffice/ETemp/12356_8520344/fImage501517174461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40245" y="5326380"/>
            <a:ext cx="1423035" cy="1207770"/>
          </a:xfrm>
          <a:prstGeom prst="rect"/>
          <a:noFill/>
        </p:spPr>
      </p:pic>
      <p:cxnSp>
        <p:nvCxnSpPr>
          <p:cNvPr id="67" name="도형 66"/>
          <p:cNvCxnSpPr>
            <a:stCxn id="66" idx="7"/>
          </p:cNvCxnSpPr>
          <p:nvPr/>
        </p:nvCxnSpPr>
        <p:spPr>
          <a:xfrm rot="0" flipV="1">
            <a:off x="6116320" y="964565"/>
            <a:ext cx="1289685" cy="3357245"/>
          </a:xfrm>
          <a:prstGeom prst="straightConnector1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막힌 원호 35"/>
          <p:cNvSpPr>
            <a:spLocks/>
          </p:cNvSpPr>
          <p:nvPr/>
        </p:nvSpPr>
        <p:spPr>
          <a:xfrm rot="0" flipV="1">
            <a:off x="-562610" y="-558800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>
            <a:spLocks/>
          </p:cNvSpPr>
          <p:nvPr/>
        </p:nvSpPr>
        <p:spPr>
          <a:xfrm rot="0">
            <a:off x="10350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rot="0">
            <a:off x="42037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rot="0">
            <a:off x="3271520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제목 12"/>
          <p:cNvSpPr txBox="1">
            <a:spLocks/>
          </p:cNvSpPr>
          <p:nvPr/>
        </p:nvSpPr>
        <p:spPr>
          <a:xfrm rot="0">
            <a:off x="319405" y="692785"/>
            <a:ext cx="2880995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>
            <a:lvl1pPr marL="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엔티티관계도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ERD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  <a:cs typeface="+mj-cs"/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F63C114E-3C26-4EC7-96CA-1B790DF9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4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61067256-CE5C-48DE-8B89-0DA483D4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2195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막힌 원호 45"/>
          <p:cNvSpPr>
            <a:spLocks/>
          </p:cNvSpPr>
          <p:nvPr/>
        </p:nvSpPr>
        <p:spPr>
          <a:xfrm rot="0" flipV="1">
            <a:off x="-56896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>
            <a:lvl1pPr marL="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바닥글 개체 틀 13"/>
          <p:cNvSpPr>
            <a:spLocks noGrp="1"/>
          </p:cNvSpPr>
          <p:nvPr/>
        </p:nvSpPr>
        <p:spPr>
          <a:xfrm rot="0">
            <a:off x="2510155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defTabSz="91440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48" name="Rectangle 2"/>
          <p:cNvSpPr>
            <a:spLocks noChangeArrowheads="1"/>
          </p:cNvSpPr>
          <p:nvPr/>
        </p:nvSpPr>
        <p:spPr bwMode="auto">
          <a:xfrm rot="0">
            <a:off x="8255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>
            <a:lvl1pPr marL="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F169D16-986A-4125-ACC7-38241440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" y="1129030"/>
            <a:ext cx="9010650" cy="5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8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700" cap="none" spc="-40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수행</a:t>
            </a:r>
            <a:r>
              <a:rPr lang="ko-KR" altLang="en-US" sz="1700" cap="none" spc="-40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cap="none" spc="-40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단계별</a:t>
            </a:r>
            <a:r>
              <a:rPr lang="ko-KR" altLang="en-US" sz="1700" cap="none" spc="-40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cap="none" spc="-40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주요</a:t>
            </a:r>
            <a:r>
              <a:rPr lang="ko-KR" altLang="en-US" sz="1700" cap="none" spc="-40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cap="none" spc="-40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산출물</a:t>
            </a:r>
            <a:endParaRPr lang="ko-KR" altLang="en-US" sz="17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187450" y="1196975"/>
          <a:ext cx="6985000" cy="51200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97965"/>
                <a:gridCol w="2362835"/>
                <a:gridCol w="1041400"/>
                <a:gridCol w="1041400"/>
                <a:gridCol w="1041400"/>
              </a:tblGrid>
              <a:tr h="187325">
                <a:tc rowSpan="2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0">
                          <a:solidFill>
                            <a:srgbClr val="000000"/>
                          </a:solidFill>
                        </a:rPr>
                        <a:t>단계</a:t>
                      </a:r>
                      <a:endParaRPr lang="ko-KR" altLang="en-US" sz="12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0">
                          <a:solidFill>
                            <a:srgbClr val="000000"/>
                          </a:solidFill>
                        </a:rPr>
                        <a:t>산출물</a:t>
                      </a:r>
                      <a:endParaRPr lang="ko-KR" altLang="en-US" sz="12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일반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응용 소프트웨어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응용 하드웨어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2865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∙모바일 </a:t>
                      </a:r>
                      <a:r>
                        <a:rPr lang="en-US" sz="900" kern="0">
                          <a:solidFill>
                            <a:srgbClr val="000000"/>
                          </a:solidFill>
                        </a:rPr>
                        <a:t>APP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</a:rPr>
                        <a:t>∙Web </a:t>
                      </a: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등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∙빅데이터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∙인공지능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∙블록체인 등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</a:rPr>
                        <a:t>∙IoT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</a:rPr>
                        <a:t>∙</a:t>
                      </a: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로봇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∙드론 등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25425">
                <a:tc rowSpan="3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>
                          <a:solidFill>
                            <a:srgbClr val="000000"/>
                          </a:solidFill>
                        </a:rPr>
                        <a:t>환경 분석</a:t>
                      </a:r>
                      <a:endParaRPr lang="ko-KR" altLang="en-US" sz="10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시장</a:t>
                      </a:r>
                      <a:r>
                        <a:rPr lang="en-US" altLang="ko-KR" sz="900" ker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기술 환경 분석서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설문조사 결과서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인터뷰 결과서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rowSpan="2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>
                          <a:solidFill>
                            <a:srgbClr val="000000"/>
                          </a:solidFill>
                        </a:rPr>
                        <a:t>요구사항</a:t>
                      </a:r>
                      <a:endParaRPr lang="ko-KR" altLang="en-US" sz="1000" kern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>
                          <a:solidFill>
                            <a:srgbClr val="000000"/>
                          </a:solidFill>
                        </a:rPr>
                        <a:t>분석</a:t>
                      </a:r>
                      <a:endParaRPr lang="ko-KR" altLang="en-US" sz="10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요구사항 정의서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4638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유즈케이스 정의서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rowSpan="4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>
                          <a:solidFill>
                            <a:srgbClr val="000000"/>
                          </a:solidFill>
                        </a:rPr>
                        <a:t>아키텍처 설계</a:t>
                      </a:r>
                      <a:endParaRPr lang="ko-KR" altLang="en-US" sz="10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서비스 구성도</a:t>
                      </a:r>
                      <a:r>
                        <a:rPr lang="en-US" altLang="ko-KR" sz="900" kern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시스템 구성도</a:t>
                      </a:r>
                      <a:r>
                        <a:rPr lang="en-US" altLang="ko-KR" sz="900" ker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서비스 흐름도</a:t>
                      </a:r>
                      <a:r>
                        <a:rPr lang="en-US" altLang="ko-KR" sz="900" kern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데이터 흐름도</a:t>
                      </a:r>
                      <a:r>
                        <a:rPr lang="en-US" altLang="ko-KR" sz="900" ker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</a:rPr>
                        <a:t>UI/UX </a:t>
                      </a: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정의서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하드웨어</a:t>
                      </a:r>
                      <a:r>
                        <a:rPr lang="en-US" altLang="ko-KR" sz="900" ker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센서 구성도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800" kern="0" b="1">
                          <a:solidFill>
                            <a:srgbClr val="000000"/>
                          </a:solidFill>
                        </a:rPr>
                        <a:t>-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800" kern="0" b="1">
                          <a:solidFill>
                            <a:srgbClr val="000000"/>
                          </a:solidFill>
                        </a:rPr>
                        <a:t>-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rowSpan="7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>
                          <a:solidFill>
                            <a:srgbClr val="000000"/>
                          </a:solidFill>
                        </a:rPr>
                        <a:t>기능 설계</a:t>
                      </a:r>
                      <a:endParaRPr lang="ko-KR" altLang="en-US" sz="10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메뉴 구성도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화면 설계서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엔티티 관계도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기능 처리도</a:t>
                      </a:r>
                      <a:r>
                        <a:rPr lang="en-US" altLang="ko-KR" sz="900" kern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기능 흐름도</a:t>
                      </a:r>
                      <a:r>
                        <a:rPr lang="en-US" altLang="ko-KR" sz="900" ker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알고리즘 명세서</a:t>
                      </a:r>
                      <a:r>
                        <a:rPr lang="en-US" altLang="ko-KR" sz="900" ker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설명서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데이터 수집처리 정의서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800" kern="0" b="1">
                          <a:solidFill>
                            <a:srgbClr val="000000"/>
                          </a:solidFill>
                        </a:rPr>
                        <a:t>-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800" kern="0" b="1">
                          <a:solidFill>
                            <a:srgbClr val="000000"/>
                          </a:solidFill>
                        </a:rPr>
                        <a:t>-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하드웨어 설계도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800" kern="0" b="1">
                          <a:solidFill>
                            <a:srgbClr val="000000"/>
                          </a:solidFill>
                        </a:rPr>
                        <a:t>-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800" kern="0" b="1">
                          <a:solidFill>
                            <a:srgbClr val="000000"/>
                          </a:solidFill>
                        </a:rPr>
                        <a:t>-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rowSpan="3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>
                          <a:solidFill>
                            <a:srgbClr val="000000"/>
                          </a:solidFill>
                        </a:rPr>
                        <a:t>개발 </a:t>
                      </a:r>
                      <a:r>
                        <a:rPr lang="en-US" altLang="ko-KR" sz="1000" kern="0">
                          <a:solidFill>
                            <a:srgbClr val="000000"/>
                          </a:solidFill>
                        </a:rPr>
                        <a:t>/ </a:t>
                      </a:r>
                      <a:r>
                        <a:rPr lang="ko-KR" altLang="en-US" sz="1000" kern="0">
                          <a:solidFill>
                            <a:srgbClr val="000000"/>
                          </a:solidFill>
                        </a:rPr>
                        <a:t>구현</a:t>
                      </a:r>
                      <a:endParaRPr lang="ko-KR" altLang="en-US" sz="10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프로그램 목록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테이블 정의서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△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  <a:tr h="2254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kern="0">
                          <a:solidFill>
                            <a:srgbClr val="000000"/>
                          </a:solidFill>
                        </a:rPr>
                        <a:t>핵심 소스코드</a:t>
                      </a:r>
                      <a:endParaRPr lang="ko-KR" altLang="en-US" sz="900" kern="0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  <a:tc>
                  <a:txBody>
                    <a:bodyPr/>
                    <a:lstStyle/>
                    <a:p>
                      <a:pPr marL="215900" indent="-15240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kern="0" b="1">
                          <a:solidFill>
                            <a:srgbClr val="000000"/>
                          </a:solidFill>
                        </a:rPr>
                        <a:t>○</a:t>
                      </a:r>
                      <a:endParaRPr lang="ko-KR" altLang="en-US" sz="800" kern="0" b="1">
                        <a:solidFill>
                          <a:srgbClr val="000000"/>
                        </a:solidFill>
                      </a:endParaRPr>
                    </a:p>
                  </a:txBody>
                  <a:tcPr marL="46355" marR="46355" marT="12700" marB="12700" anchor="ctr"/>
                </a:tc>
              </a:tr>
            </a:tbl>
          </a:graphicData>
        </a:graphic>
      </p:graphicFrame>
      <p:sp>
        <p:nvSpPr>
          <p:cNvPr id="5" name="직사각형 4"/>
          <p:cNvSpPr>
            <a:spLocks/>
          </p:cNvSpPr>
          <p:nvPr/>
        </p:nvSpPr>
        <p:spPr>
          <a:xfrm rot="0">
            <a:off x="1187450" y="6453505"/>
            <a:ext cx="7057390" cy="36068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3636010" y="692785"/>
            <a:ext cx="3456940" cy="3238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500"/>
              <a:t>※ ○ </a:t>
            </a:r>
            <a:r>
              <a:rPr lang="ko-KR" altLang="en-US" sz="1500"/>
              <a:t>권장</a:t>
            </a:r>
            <a:r>
              <a:rPr lang="en-US" altLang="ko-KR" sz="1500"/>
              <a:t>, △ </a:t>
            </a:r>
            <a:r>
              <a:rPr lang="ko-KR" altLang="en-US" sz="1500"/>
              <a:t>선택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730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기능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기능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)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D43926-4BCA-410A-AD57-BEBA0ADC73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" y="1194435"/>
            <a:ext cx="8573135" cy="48488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1832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730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명세서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222250" y="1490980"/>
            <a:ext cx="4292600" cy="438721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4572000" y="1490980"/>
            <a:ext cx="4292600" cy="438721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3ACE29-897E-4B6D-B23F-4FEC8759D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345" y="1847850"/>
            <a:ext cx="4197985" cy="3162300"/>
          </a:xfrm>
          <a:prstGeom prst="rect">
            <a:avLst/>
          </a:prstGeom>
        </p:spPr>
      </p:pic>
      <p:sp>
        <p:nvSpPr>
          <p:cNvPr id="3" name="TextBox 2"/>
          <p:cNvSpPr txBox="1">
            <a:spLocks/>
          </p:cNvSpPr>
          <p:nvPr/>
        </p:nvSpPr>
        <p:spPr>
          <a:xfrm rot="0">
            <a:off x="570865" y="1559560"/>
            <a:ext cx="3080385" cy="32385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1500"/>
              <a:t>자기소개서 분석 알고리즘 흐름도</a:t>
            </a:r>
            <a:endParaRPr lang="ko-KR" altLang="en-US" sz="15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3737D0-8D50-40EF-BF00-B724E0764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05" y="1893570"/>
            <a:ext cx="4124325" cy="3955415"/>
          </a:xfrm>
          <a:prstGeom prst="rect">
            <a:avLst/>
          </a:prstGeom>
        </p:spPr>
      </p:pic>
      <p:sp>
        <p:nvSpPr>
          <p:cNvPr id="7" name="TextBox 6"/>
          <p:cNvSpPr txBox="1">
            <a:spLocks/>
          </p:cNvSpPr>
          <p:nvPr/>
        </p:nvSpPr>
        <p:spPr>
          <a:xfrm rot="0">
            <a:off x="4572000" y="5090160"/>
            <a:ext cx="4292600" cy="8623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000" b="1"/>
              <a:t>(8) </a:t>
            </a:r>
            <a:r>
              <a:rPr lang="ko-KR" altLang="en-US" sz="1000" b="1"/>
              <a:t>사용자 자소서에 나타난 역량을 검사하고</a:t>
            </a:r>
            <a:r>
              <a:rPr lang="en-US" altLang="ko-KR" sz="1000" b="1"/>
              <a:t>, </a:t>
            </a:r>
            <a:r>
              <a:rPr lang="ko-KR" altLang="en-US" sz="1000" b="1"/>
              <a:t>검사된 역량</a:t>
            </a:r>
            <a:r>
              <a:rPr lang="en-US" altLang="ko-KR" sz="1000" b="1"/>
              <a:t>Top10</a:t>
            </a:r>
            <a:r>
              <a:rPr lang="ko-KR" altLang="en-US" sz="1000" b="1"/>
              <a:t>을 출력한다</a:t>
            </a:r>
            <a:r>
              <a:rPr lang="en-US" altLang="ko-KR" sz="1000" b="1"/>
              <a:t>.</a:t>
            </a:r>
            <a:endParaRPr lang="ko-KR" altLang="en-US" sz="1000" b="1"/>
          </a:p>
          <a:p>
            <a:pPr marL="0" indent="0" defTabSz="508000">
              <a:buFontTx/>
              <a:buNone/>
            </a:pPr>
            <a:endParaRPr lang="ko-KR" altLang="en-US" sz="1000" b="1"/>
          </a:p>
          <a:p>
            <a:pPr marL="0" indent="0" defTabSz="508000">
              <a:buFontTx/>
              <a:buNone/>
            </a:pPr>
            <a:r>
              <a:rPr lang="en-US" altLang="ko-KR" sz="1000" b="1"/>
              <a:t>(9) </a:t>
            </a:r>
            <a:r>
              <a:rPr lang="ko-KR" altLang="en-US" sz="1000" b="1"/>
              <a:t>합격 자소서 데이터를 바탕으로 해당 직무에서 나타난 평균 역량을 추출한다</a:t>
            </a:r>
            <a:r>
              <a:rPr lang="en-US" altLang="ko-KR" sz="1000" b="1"/>
              <a:t>.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208908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730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상세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설명서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201930" y="1250950"/>
            <a:ext cx="8740775" cy="4883150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5E340A-5E48-49F8-A4F7-779FEABD9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6"/>
          <a:stretch/>
        </p:blipFill>
        <p:spPr>
          <a:xfrm>
            <a:off x="299085" y="1607820"/>
            <a:ext cx="8546465" cy="4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730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상세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설명서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2" name="직사각형 1"/>
          <p:cNvSpPr>
            <a:spLocks/>
          </p:cNvSpPr>
          <p:nvPr/>
        </p:nvSpPr>
        <p:spPr>
          <a:xfrm rot="0">
            <a:off x="230505" y="1249045"/>
            <a:ext cx="8740775" cy="4883150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323215" y="1327150"/>
            <a:ext cx="8513445" cy="4709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 b="1"/>
              <a:t>Web</a:t>
            </a:r>
            <a:r>
              <a:rPr lang="ko-KR" altLang="en-US" sz="1200" b="1"/>
              <a:t> </a:t>
            </a:r>
            <a:r>
              <a:rPr lang="en-US" altLang="ko-KR" sz="1200" b="1"/>
              <a:t>Crawling</a:t>
            </a:r>
            <a:endParaRPr lang="ko-KR" altLang="en-US" sz="1200" b="1"/>
          </a:p>
          <a:p>
            <a:pPr marL="0" indent="0" defTabSz="508000">
              <a:buFontTx/>
              <a:buNone/>
            </a:pP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/>
              <a:t>Web </a:t>
            </a:r>
            <a:r>
              <a:rPr lang="ko-KR" altLang="en-US" sz="1200"/>
              <a:t>상에서 돌아다니면서 정보를 수집하는 행위로 정적인 데이터를 읽어 필요한 정보를 추출</a:t>
            </a:r>
            <a:r>
              <a:rPr lang="en-US" altLang="ko-KR" sz="1200"/>
              <a:t>,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다수의 데이터를 수집하고</a:t>
            </a:r>
            <a:r>
              <a:rPr lang="en-US" altLang="ko-KR" sz="1200"/>
              <a:t> </a:t>
            </a:r>
            <a:r>
              <a:rPr lang="ko-KR" altLang="en-US" sz="1200"/>
              <a:t>그 중 필요한 정보만 추출해서 처리하는 것을 </a:t>
            </a:r>
            <a:r>
              <a:rPr lang="en-US" altLang="ko-KR" sz="1200"/>
              <a:t>Crawling</a:t>
            </a:r>
            <a:r>
              <a:rPr lang="ko-KR" altLang="en-US" sz="1200"/>
              <a:t>이라고 부른다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호스트 프로그램을 통해서 데이터를 수집할 수 있는 라이브러리 </a:t>
            </a:r>
            <a:r>
              <a:rPr lang="en-US" altLang="ko-KR" sz="1200"/>
              <a:t>Beautiful soup</a:t>
            </a:r>
            <a:r>
              <a:rPr lang="ko-KR" altLang="en-US" sz="1200"/>
              <a:t>를 사용하여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다음의 알고리즘을 통해 수행된다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 b="1"/>
              <a:t>(1) </a:t>
            </a:r>
            <a:r>
              <a:rPr lang="ko-KR" altLang="en-US" sz="1200" b="1"/>
              <a:t>크롤링 대상 선정 </a:t>
            </a:r>
            <a:r>
              <a:rPr lang="en-US" altLang="ko-KR" sz="1200" b="1"/>
              <a:t>(API </a:t>
            </a:r>
            <a:r>
              <a:rPr lang="ko-KR" altLang="en-US" sz="1200" b="1"/>
              <a:t>또는 웹 문서</a:t>
            </a:r>
            <a:r>
              <a:rPr lang="en-US" altLang="ko-KR" sz="1200" b="1"/>
              <a:t>)</a:t>
            </a:r>
            <a:endParaRPr lang="ko-KR" altLang="en-US" sz="1200" b="1"/>
          </a:p>
          <a:p>
            <a:pPr marL="0" indent="0" defTabSz="508000">
              <a:buFontTx/>
              <a:buNone/>
            </a:pPr>
            <a:r>
              <a:rPr lang="en-US" altLang="ko-KR" sz="1200"/>
              <a:t>Web</a:t>
            </a:r>
            <a:r>
              <a:rPr lang="ko-KR" altLang="en-US" sz="1200"/>
              <a:t> 상의 데이터는 고유 </a:t>
            </a:r>
            <a:r>
              <a:rPr lang="en-US" altLang="ko-KR" sz="1200"/>
              <a:t>ID</a:t>
            </a:r>
            <a:r>
              <a:rPr lang="ko-KR" altLang="en-US" sz="1200"/>
              <a:t>인</a:t>
            </a:r>
            <a:r>
              <a:rPr lang="en-US" altLang="ko-KR" sz="1200"/>
              <a:t> URL</a:t>
            </a:r>
            <a:r>
              <a:rPr lang="ko-KR" altLang="en-US" sz="1200"/>
              <a:t>을 가지며 어떤 사이트에서 정보를 추출할 것인지 선정하는 과정이다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/>
              <a:t>Saramin </a:t>
            </a:r>
            <a:r>
              <a:rPr lang="ko-KR" altLang="en-US" sz="1200"/>
              <a:t>사이트로 선정하였다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 b="1"/>
              <a:t>(2) </a:t>
            </a:r>
            <a:r>
              <a:rPr lang="ko-KR" altLang="en-US" sz="1200" b="1"/>
              <a:t>데이터 로드</a:t>
            </a:r>
            <a:endParaRPr lang="ko-KR" altLang="en-US" sz="1200" b="1"/>
          </a:p>
          <a:p>
            <a:pPr marL="0" indent="0" defTabSz="508000">
              <a:buFontTx/>
              <a:buNone/>
            </a:pPr>
            <a:r>
              <a:rPr lang="en-US" altLang="ko-KR" sz="1200"/>
              <a:t>API</a:t>
            </a:r>
            <a:r>
              <a:rPr lang="ko-KR" altLang="en-US" sz="1200"/>
              <a:t>의 경우 </a:t>
            </a:r>
            <a:r>
              <a:rPr lang="en-US" altLang="ko-KR" sz="1200"/>
              <a:t>XML, JSON </a:t>
            </a:r>
            <a:r>
              <a:rPr lang="ko-KR" altLang="en-US" sz="1200"/>
              <a:t>문서의 형태로 데이터를 다운로드하며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/>
              <a:t>Web Page</a:t>
            </a:r>
            <a:r>
              <a:rPr lang="ko-KR" altLang="en-US" sz="1200"/>
              <a:t>의 경우 </a:t>
            </a:r>
            <a:r>
              <a:rPr lang="en-US" altLang="ko-KR" sz="1200"/>
              <a:t>HTML </a:t>
            </a:r>
            <a:r>
              <a:rPr lang="ko-KR" altLang="en-US" sz="1200"/>
              <a:t>문서의 형태로 데이터를 다운로드한다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/>
              <a:t>Web Page</a:t>
            </a:r>
            <a:r>
              <a:rPr lang="ko-KR" altLang="en-US" sz="1200"/>
              <a:t>이므로 </a:t>
            </a:r>
            <a:r>
              <a:rPr lang="en-US" altLang="ko-KR" sz="1200"/>
              <a:t>HTML </a:t>
            </a:r>
            <a:r>
              <a:rPr lang="ko-KR" altLang="en-US" sz="1200"/>
              <a:t>문서의 형태로 데이터를 다운로드하였다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 b="1"/>
              <a:t>(3) </a:t>
            </a:r>
            <a:r>
              <a:rPr lang="ko-KR" altLang="en-US" sz="1200" b="1"/>
              <a:t>데이터 분석</a:t>
            </a:r>
            <a:endParaRPr lang="ko-KR" altLang="en-US" sz="1200" b="1"/>
          </a:p>
          <a:p>
            <a:pPr marL="0" indent="0" defTabSz="508000">
              <a:buFontTx/>
              <a:buNone/>
            </a:pPr>
            <a:r>
              <a:rPr lang="ko-KR" altLang="en-US" sz="1200"/>
              <a:t>다운로드된 데이터에서 필요한 부분을 추출하는 과정이다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어떤 부분을 수집할지</a:t>
            </a:r>
            <a:r>
              <a:rPr lang="en-US" altLang="ko-KR" sz="1200"/>
              <a:t>, </a:t>
            </a:r>
            <a:r>
              <a:rPr lang="ko-KR" altLang="en-US" sz="1200"/>
              <a:t>어떤 부분을 수집하지 않을지 선정하는 과정이다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기업의 이름</a:t>
            </a:r>
            <a:r>
              <a:rPr lang="en-US" altLang="ko-KR" sz="1200"/>
              <a:t>, </a:t>
            </a:r>
            <a:r>
              <a:rPr lang="ko-KR" altLang="en-US" sz="1200"/>
              <a:t>직무분야</a:t>
            </a:r>
            <a:r>
              <a:rPr lang="en-US" altLang="ko-KR" sz="1200"/>
              <a:t>, </a:t>
            </a:r>
            <a:r>
              <a:rPr lang="ko-KR" altLang="en-US" sz="1200"/>
              <a:t>자소서의 내용 </a:t>
            </a:r>
            <a:r>
              <a:rPr lang="en-US" altLang="ko-KR" sz="1200"/>
              <a:t>3</a:t>
            </a:r>
            <a:r>
              <a:rPr lang="ko-KR" altLang="en-US" sz="1200"/>
              <a:t>가지 부분을 추출하였다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en-US" altLang="ko-KR" sz="1200" b="1"/>
              <a:t>(4) </a:t>
            </a:r>
            <a:r>
              <a:rPr lang="ko-KR" altLang="en-US" sz="1200" b="1"/>
              <a:t>수집</a:t>
            </a:r>
            <a:endParaRPr lang="ko-KR" altLang="en-US" sz="1200" b="1"/>
          </a:p>
          <a:p>
            <a:pPr marL="0" indent="0" defTabSz="508000">
              <a:buFontTx/>
              <a:buNone/>
            </a:pPr>
            <a:r>
              <a:rPr lang="ko-KR" altLang="en-US" sz="1200"/>
              <a:t>데이터 분석 과정을 통해서 수집할 내용을 선정했다면</a:t>
            </a:r>
            <a:r>
              <a:rPr lang="en-US" altLang="ko-KR" sz="1200"/>
              <a:t>,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이를 추출하여 파일 또는 데이터를 메모리상에 저장하는 과정이다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 defTabSz="508000">
              <a:buFontTx/>
              <a:buNone/>
            </a:pPr>
            <a:r>
              <a:rPr lang="ko-KR" altLang="en-US" sz="1200"/>
              <a:t>추출한 데이터는 </a:t>
            </a:r>
            <a:r>
              <a:rPr lang="en-US" altLang="ko-KR" sz="1200"/>
              <a:t>txt</a:t>
            </a:r>
            <a:r>
              <a:rPr lang="ko-KR" altLang="en-US" sz="1200"/>
              <a:t>파일로 저장하여 </a:t>
            </a:r>
            <a:r>
              <a:rPr lang="en-US" altLang="ko-KR" sz="1200"/>
              <a:t>AWS EC2 Ubuntu Server </a:t>
            </a:r>
            <a:r>
              <a:rPr lang="ko-KR" altLang="en-US" sz="1200"/>
              <a:t>내 </a:t>
            </a:r>
            <a:r>
              <a:rPr lang="en-US" altLang="ko-KR" sz="1200"/>
              <a:t>PostgreSQL DB</a:t>
            </a:r>
            <a:r>
              <a:rPr lang="ko-KR" altLang="en-US" sz="1200"/>
              <a:t>에 저장하였다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667626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730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상세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설명서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2" name="직사각형 1"/>
          <p:cNvSpPr>
            <a:spLocks/>
          </p:cNvSpPr>
          <p:nvPr/>
        </p:nvSpPr>
        <p:spPr>
          <a:xfrm rot="0">
            <a:off x="230505" y="1249045"/>
            <a:ext cx="8740775" cy="4883150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DA8211-52A4-4DEB-BC31-D7A5B5B2C1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6" t="2935" b="4904"/>
          <a:stretch/>
        </p:blipFill>
        <p:spPr>
          <a:xfrm>
            <a:off x="770255" y="1409065"/>
            <a:ext cx="7604125" cy="4396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518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730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상세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설명서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222250" y="1254760"/>
            <a:ext cx="8740775" cy="4978400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315595" y="1332865"/>
            <a:ext cx="8513445" cy="48710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150" b="1"/>
              <a:t>py-hanspell (</a:t>
            </a:r>
            <a:r>
              <a:rPr lang="ko-KR" altLang="en-US" sz="1150" b="1"/>
              <a:t>맞춤법 검사</a:t>
            </a:r>
            <a:r>
              <a:rPr lang="en-US" altLang="ko-KR" sz="1150" b="1"/>
              <a:t>)</a:t>
            </a:r>
            <a:endParaRPr lang="ko-KR" altLang="en-US" sz="1150" b="1"/>
          </a:p>
          <a:p>
            <a:pPr marL="0" indent="0" defTabSz="508000">
              <a:buFontTx/>
              <a:buNone/>
            </a:pPr>
            <a:endParaRPr lang="ko-KR" altLang="en-US" sz="1150"/>
          </a:p>
          <a:p>
            <a:pPr marL="0" indent="0" defTabSz="508000">
              <a:buFontTx/>
              <a:buNone/>
            </a:pPr>
            <a:r>
              <a:rPr lang="en-US" altLang="ko-KR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py-hanspell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</a:rPr>
              <a:t>은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en-US" altLang="ko-KR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Naver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</a:rPr>
              <a:t>맞춤법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</a:rPr>
              <a:t>검사기를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</a:rPr>
              <a:t>이용한</a:t>
            </a:r>
            <a:r>
              <a:rPr lang="en-US" altLang="ko-KR" sz="115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en-US" altLang="ko-KR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Python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</a:rPr>
              <a:t>용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</a:rPr>
              <a:t>한글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</a:rPr>
              <a:t>맞춤법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</a:rPr>
              <a:t>검사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 </a:t>
            </a:r>
            <a:r>
              <a:rPr lang="ko-KR" altLang="en-US" sz="1150" i="0" b="0">
                <a:solidFill>
                  <a:srgbClr val="24292E"/>
                </a:solidFill>
                <a:latin typeface="-apple-system" charset="0"/>
              </a:rPr>
              <a:t>라이브러리입니다</a:t>
            </a:r>
            <a:r>
              <a:rPr lang="en-US" altLang="ko-KR" sz="1150" i="0" b="0">
                <a:solidFill>
                  <a:srgbClr val="24292E"/>
                </a:solidFill>
                <a:latin typeface="-apple-system" charset="0"/>
                <a:ea typeface="-apple-system" charset="0"/>
              </a:rPr>
              <a:t>. </a:t>
            </a:r>
            <a:r>
              <a:rPr lang="ko-KR" altLang="en-US" sz="1150" strike="noStrike"/>
              <a:t>현</a:t>
            </a:r>
            <a:r>
              <a:rPr lang="ko-KR" altLang="en-US" sz="1150"/>
              <a:t>시점에서</a:t>
            </a:r>
            <a:r>
              <a:rPr lang="ko-KR" altLang="en-US" sz="1150" strike="noStrike"/>
              <a:t> 오픈형 </a:t>
            </a:r>
            <a:r>
              <a:rPr lang="en-US" altLang="ko-KR" sz="1150" strike="noStrike"/>
              <a:t>API </a:t>
            </a:r>
            <a:r>
              <a:rPr lang="ko-KR" altLang="en-US" sz="1150" strike="noStrike"/>
              <a:t>중 가장 고버전의 한글 맞춤법 검사기로 </a:t>
            </a:r>
            <a:r>
              <a:rPr lang="ko-KR" altLang="en-US" sz="1150"/>
              <a:t>최대 </a:t>
            </a:r>
            <a:r>
              <a:rPr lang="en-US" altLang="ko-KR" sz="1150"/>
              <a:t>500</a:t>
            </a:r>
            <a:r>
              <a:rPr lang="ko-KR" altLang="en-US" sz="1150"/>
              <a:t>자까지 </a:t>
            </a:r>
            <a:r>
              <a:rPr lang="ko-KR" altLang="en-US" sz="1150" strike="noStrike"/>
              <a:t>철자 및 띄어쓰기 등의 맞춤법 검사를 지원합니다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endParaRPr lang="ko-KR" altLang="en-US" sz="1150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일반적으로 자기소개서는 항목 당 최대 </a:t>
            </a:r>
            <a:r>
              <a:rPr lang="en-US" altLang="ko-KR" sz="1150" strike="noStrike"/>
              <a:t>800~1500</a:t>
            </a:r>
            <a:r>
              <a:rPr lang="ko-KR" altLang="en-US" sz="1150" strike="noStrike"/>
              <a:t>자의 글자수를 가지며 이러한 항목이 보통 </a:t>
            </a:r>
            <a:r>
              <a:rPr lang="en-US" altLang="ko-KR" sz="1150" strike="noStrike"/>
              <a:t>5</a:t>
            </a:r>
            <a:r>
              <a:rPr lang="ko-KR" altLang="en-US" sz="1150" strike="noStrike"/>
              <a:t>개정도 존재하므로 본 기능은 자기소개서당 최소 </a:t>
            </a:r>
            <a:r>
              <a:rPr lang="en-US" altLang="ko-KR" sz="1150" strike="noStrike"/>
              <a:t>7500</a:t>
            </a:r>
            <a:r>
              <a:rPr lang="ko-KR" altLang="en-US" sz="1150" strike="noStrike"/>
              <a:t>자 이상을 검사할 수 있어야 하고 맞춤법 검사 뿐만 아니라 맞춤법 검사 후 사용자에게 검사결과를 알리기 위해 </a:t>
            </a:r>
            <a:r>
              <a:rPr lang="en-US" altLang="ko-KR" sz="1150" strike="noStrike"/>
              <a:t>Web </a:t>
            </a:r>
            <a:r>
              <a:rPr lang="ko-KR" altLang="en-US" sz="1150" strike="noStrike"/>
              <a:t>상에 명시할 때</a:t>
            </a:r>
            <a:r>
              <a:rPr lang="en-US" altLang="ko-KR" sz="1150" strike="noStrike"/>
              <a:t>, </a:t>
            </a:r>
            <a:r>
              <a:rPr lang="ko-KR" altLang="en-US" sz="1150" strike="noStrike"/>
              <a:t>사용자가 작성한 문단양식을 유지하면서 어느 부분이 틀렸는지 구체적으로 명시할 수 있어야 하므로 단순히 자기소개서 데이터의 텍스트를 한번에 검사하는 것이 아닌 다음과 같이 단계별로 문단단위</a:t>
            </a:r>
            <a:r>
              <a:rPr lang="en-US" altLang="ko-KR" sz="1150" strike="noStrike"/>
              <a:t>, 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단어</a:t>
            </a:r>
            <a:r>
              <a:rPr lang="en-US" altLang="ko-KR" sz="1150" strike="noStrike"/>
              <a:t>/</a:t>
            </a:r>
            <a:r>
              <a:rPr lang="ko-KR" altLang="en-US" sz="1150" strike="noStrike"/>
              <a:t>어간 단위로 분할하여 맞춤법 검사를 진행하는 알고리즘을 고안하였습니다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endParaRPr lang="ko-KR" altLang="en-US" sz="1150" strike="noStrike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먼저 자기소개서 전체 내용을 문단단위로 분할하여 사용자가 의도한 문단양식을 유지합니다</a:t>
            </a:r>
            <a:r>
              <a:rPr lang="en-US" altLang="ko-KR" sz="1150" strike="noStrike"/>
              <a:t>. </a:t>
            </a:r>
            <a:r>
              <a:rPr lang="ko-KR" altLang="en-US" sz="1150" strike="noStrike"/>
              <a:t>자기소개서의 전체 내용을 한번에 단어</a:t>
            </a:r>
            <a:r>
              <a:rPr lang="en-US" altLang="ko-KR" sz="1150" strike="noStrike"/>
              <a:t>/</a:t>
            </a:r>
            <a:r>
              <a:rPr lang="ko-KR" altLang="en-US" sz="1150" strike="noStrike"/>
              <a:t>어간 단위로 분할할 경우 맞춤법 검사의 부하가 가중되어 맞춤법 검사 속도가 느려지고 문장단위로 분할할 경우 사용자가 의도한 문단양식</a:t>
            </a:r>
            <a:r>
              <a:rPr lang="en-US" altLang="ko-KR" sz="1150" strike="noStrike"/>
              <a:t>(</a:t>
            </a:r>
            <a:r>
              <a:rPr lang="ko-KR" altLang="en-US" sz="1150" strike="noStrike"/>
              <a:t>줄 바꿈 등</a:t>
            </a:r>
            <a:r>
              <a:rPr lang="en-US" altLang="ko-KR" sz="1150" strike="noStrike"/>
              <a:t>)</a:t>
            </a:r>
            <a:r>
              <a:rPr lang="ko-KR" altLang="en-US" sz="1150" strike="noStrike"/>
              <a:t>을 맞춤법 오류로 인식할 수 있기 때문에 문단단위로 분할하는 방법을 채택하였습니다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endParaRPr lang="ko-KR" altLang="en-US" sz="1150" strike="noStrike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한 문단의 경우 평균 </a:t>
            </a:r>
            <a:r>
              <a:rPr lang="en-US" altLang="ko-KR" sz="1150" strike="noStrike"/>
              <a:t>300 ~ 600</a:t>
            </a:r>
            <a:r>
              <a:rPr lang="ko-KR" altLang="en-US" sz="1150" strike="noStrike"/>
              <a:t>자의 글자수를 가지므로 </a:t>
            </a:r>
            <a:r>
              <a:rPr lang="en-US" altLang="ko-KR" sz="1150" strike="noStrike"/>
              <a:t>hanspell</a:t>
            </a:r>
            <a:r>
              <a:rPr lang="ko-KR" altLang="en-US" sz="1150" strike="noStrike"/>
              <a:t>에서 내부적으로 </a:t>
            </a:r>
            <a:r>
              <a:rPr lang="en-US" altLang="ko-KR" sz="1150" strike="noStrike"/>
              <a:t>500</a:t>
            </a:r>
            <a:r>
              <a:rPr lang="ko-KR" altLang="en-US" sz="1150" strike="noStrike"/>
              <a:t>자 제한이 걸려있는 부분을 </a:t>
            </a:r>
            <a:r>
              <a:rPr lang="en-US" altLang="ko-KR" sz="1150" strike="noStrike"/>
              <a:t>1000</a:t>
            </a:r>
            <a:r>
              <a:rPr lang="ko-KR" altLang="en-US" sz="1150" strike="noStrike"/>
              <a:t>자로 수정하고 해당 문단에 대하여 </a:t>
            </a:r>
            <a:r>
              <a:rPr lang="en-US" altLang="ko-KR" sz="1150" strike="noStrike"/>
              <a:t>hanspell.spell_checker()</a:t>
            </a:r>
            <a:r>
              <a:rPr lang="ko-KR" altLang="en-US" sz="1150" strike="noStrike"/>
              <a:t>를 통해 맞춤법 검사를 진행하여 틀린 부분이 존재하지 않는다면 해당 문단은 그대로 배열에 저장합니다</a:t>
            </a:r>
            <a:r>
              <a:rPr lang="en-US" altLang="ko-KR" sz="1150" strike="noStrike"/>
              <a:t>. </a:t>
            </a:r>
            <a:r>
              <a:rPr lang="ko-KR" altLang="en-US" sz="1150" strike="noStrike"/>
              <a:t>이는 검사속도를 향상시킵니다</a:t>
            </a:r>
            <a:r>
              <a:rPr lang="en-US" altLang="ko-KR" sz="1150" strike="noStrike"/>
              <a:t>. </a:t>
            </a:r>
            <a:r>
              <a:rPr lang="ko-KR" altLang="en-US" sz="1150" strike="noStrike"/>
              <a:t>만일 틀린 부분이 존재한다면 해당 문단을 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단어</a:t>
            </a:r>
            <a:r>
              <a:rPr lang="en-US" altLang="ko-KR" sz="1150" strike="noStrike"/>
              <a:t>/</a:t>
            </a:r>
            <a:r>
              <a:rPr lang="ko-KR" altLang="en-US" sz="1150" strike="noStrike"/>
              <a:t>어간 단위로 재분할하고 맞춤법 검사를 재 진행하여 맞춤법 검사결과와 맞춤법이 틀린 정확한 위치를 원본과 함께 단어</a:t>
            </a:r>
            <a:r>
              <a:rPr lang="en-US" altLang="ko-KR" sz="1150" strike="noStrike"/>
              <a:t>/</a:t>
            </a:r>
            <a:r>
              <a:rPr lang="ko-KR" altLang="en-US" sz="1150" strike="noStrike"/>
              <a:t>어간 단위로 배열에 저장합니다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endParaRPr lang="ko-KR" altLang="en-US" sz="1150" strike="noStrike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맞춤법 검사결과를 배열이 아닌 스트링으로 합쳐서 저장할 경우 맞춤법 검사결과에 띄어쓰기 등의 이유로 뒤로 밀려 첨삭 된 텍스트가 있다면 </a:t>
            </a:r>
            <a:r>
              <a:rPr lang="en-US" altLang="ko-KR" sz="1150" strike="noStrike"/>
              <a:t>Web </a:t>
            </a:r>
            <a:r>
              <a:rPr lang="ko-KR" altLang="en-US" sz="1150" strike="noStrike"/>
              <a:t>상에서 사용자에게 결과를 출력할 때 나머지 뒷부분에 대하여 맞춤법을 모두 틀린 것으로 출력하는 문제가 있기 때문에 맞춤법 검사결과를 스트링으로 합치지 않고 단어</a:t>
            </a:r>
            <a:r>
              <a:rPr lang="en-US" altLang="ko-KR" sz="1150" strike="noStrike"/>
              <a:t>/</a:t>
            </a:r>
            <a:r>
              <a:rPr lang="ko-KR" altLang="en-US" sz="1150" strike="noStrike"/>
              <a:t>어간 단위로 배열에 저장하는 방법을 채택하였습니다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  <a:p>
            <a:pPr marL="0" indent="0" defTabSz="508000">
              <a:buFontTx/>
              <a:buNone/>
            </a:pPr>
            <a:endParaRPr lang="ko-KR" altLang="en-US" sz="1150" strike="noStrike"/>
          </a:p>
          <a:p>
            <a:pPr marL="0" indent="0" defTabSz="508000">
              <a:buFontTx/>
              <a:buNone/>
            </a:pPr>
            <a:r>
              <a:rPr lang="ko-KR" altLang="en-US" sz="1150" strike="noStrike"/>
              <a:t>이 같은 재검사 및 배열 반환 값은 검사의 정확도를 향상시키고 사용자에게 어느 부분이 틀렸는지를 구체적으로 명시할 수 있도록 합니다</a:t>
            </a:r>
            <a:r>
              <a:rPr lang="en-US" altLang="ko-KR" sz="1150" strike="noStrike"/>
              <a:t>. </a:t>
            </a:r>
            <a:r>
              <a:rPr lang="ko-KR" altLang="en-US" sz="1150" strike="noStrike"/>
              <a:t>자기소개서의 모든 문단에 대하여 검사가 종료되면 최종 검사결과를 </a:t>
            </a:r>
            <a:r>
              <a:rPr lang="en-US" altLang="ko-KR" sz="1150" strike="noStrike"/>
              <a:t>Web</a:t>
            </a:r>
            <a:r>
              <a:rPr lang="ko-KR" altLang="en-US" sz="1150" strike="noStrike"/>
              <a:t>으로 넘깁니다</a:t>
            </a:r>
            <a:r>
              <a:rPr lang="en-US" altLang="ko-KR" sz="1150" strike="noStrike"/>
              <a:t>.</a:t>
            </a:r>
            <a:endParaRPr lang="ko-KR" altLang="en-US" sz="1150" strike="noStrike"/>
          </a:p>
        </p:txBody>
      </p:sp>
    </p:spTree>
    <p:extLst>
      <p:ext uri="{BB962C8B-B14F-4D97-AF65-F5344CB8AC3E}">
        <p14:creationId xmlns:p14="http://schemas.microsoft.com/office/powerpoint/2010/main" val="247378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730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알고리즘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상세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설명서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6" name="직사각형 5"/>
          <p:cNvSpPr>
            <a:spLocks/>
          </p:cNvSpPr>
          <p:nvPr/>
        </p:nvSpPr>
        <p:spPr>
          <a:xfrm rot="0">
            <a:off x="201930" y="1226185"/>
            <a:ext cx="8740775" cy="257238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213995" y="4035425"/>
            <a:ext cx="8728710" cy="190436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2D9288-E9BA-4279-9845-9487E333C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05" y="4147185"/>
            <a:ext cx="626745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E4C6BC-8B23-4E95-A4CC-47744C77E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65" y="1463675"/>
            <a:ext cx="8687435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17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프로그램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목록</a:t>
            </a:r>
            <a:endParaRPr lang="ko-KR" altLang="en-US" sz="17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315" y="1226185"/>
          <a:ext cx="8856980" cy="5102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2785"/>
                <a:gridCol w="1104265"/>
                <a:gridCol w="2419985"/>
                <a:gridCol w="2419985"/>
                <a:gridCol w="2219960"/>
              </a:tblGrid>
              <a:tr h="39497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업무영역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업무기능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요구사항 </a:t>
                      </a: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요구사항 명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세부 요구사항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</a:tr>
              <a:tr h="388620">
                <a:tc rowSpan="6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모델 서비스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6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데이터 수집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DAT-001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row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합격 자기소개서 데이터 수집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900" kern="1200" b="1" strike="noStrike">
                          <a:solidFill>
                            <a:srgbClr val="000000"/>
                          </a:solidFill>
                        </a:rPr>
                        <a:t>Saramin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사이트 크롤링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11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DAT-002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크롤링 데이터 용량 예측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5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DAT-003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크롤러 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11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DAT-004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크롤러 구현 예상기간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11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DAT-005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크롤러 작동 예상기간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86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DAT-006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사용자 자기소개서 데이터 수집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사용자 자기소개서 데이터 수집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1950">
                <a:tc rowSpan="8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모델 서비스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시스템 개발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SDR-001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rowSpan="2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맞춤법 검사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맞춤법 검사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16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SDR-002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검사 가능한 글자수 수정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497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SDR-003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표절 분석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표절 분석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16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SDR-004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rowSpan="2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</a:t>
                      </a:r>
                      <a:r>
                        <a:rPr lang="en-US" altLang="ko-KR" sz="900" kern="1200" b="1" strike="noStrike">
                          <a:solidFill>
                            <a:srgbClr val="000000"/>
                          </a:solidFill>
                        </a:rPr>
                        <a:t>Topic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요약</a:t>
                      </a:r>
                      <a:r>
                        <a:rPr lang="en-US" altLang="ko-KR" sz="900" kern="1200" b="1" strike="noStrike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분석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데이터 전처리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16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SDR-005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Text Rank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모델 훈련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540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SDR-006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rowSpan="2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합격 예측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키워드 일치 여부 판단 로직 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16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SDR-007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합격 예측 로직 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86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SDR-008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핵심 키워드 추천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핵심 키워드 추천 로직 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080" marR="5080" marT="508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95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프로그램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목록</a:t>
            </a:r>
            <a:endParaRPr lang="ko-KR" altLang="en-US" sz="17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315" y="1226185"/>
          <a:ext cx="8856980" cy="5133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1355"/>
                <a:gridCol w="1115060"/>
                <a:gridCol w="2413635"/>
                <a:gridCol w="2422525"/>
                <a:gridCol w="2224405"/>
              </a:tblGrid>
              <a:tr h="29464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업무영역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업무기능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요구사항 </a:t>
                      </a: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요구사항 명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세부 요구사항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</a:tr>
              <a:tr h="377825">
                <a:tc rowSpan="24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모델 서비스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데이터베이스 구축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DBS-001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데이터베이스 모델링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등록 데이터베이스 모델링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/>
                      </a:r>
                      <a:b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</a:br>
                      <a:r>
                        <a:rPr lang="en-US" altLang="ko-KR" sz="900" kern="1200" b="1" strike="noStrike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전처리를 위한 데이터베이스 모델링</a:t>
                      </a:r>
                      <a:r>
                        <a:rPr lang="en-US" altLang="ko-KR" sz="900" kern="1200" b="1" strike="noStrike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DBS-002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DBS-003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DBS-004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적용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448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DBS-005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회원정보 데이터베이스 모델링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회원정보 데이터베이스 모델링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DBS-006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DBS-007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DBS-008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적용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DBS-009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회사</a:t>
                      </a:r>
                      <a:r>
                        <a:rPr lang="en-US" altLang="ko-KR" sz="900" kern="1200" b="1" strike="noStrike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직무 데이터베이스 모델링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회사</a:t>
                      </a:r>
                      <a:r>
                        <a:rPr lang="en-US" altLang="ko-KR" sz="900" kern="1200" b="1" strike="noStrike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직무 데이터베이스 모델링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DBS-010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DBS-011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DBS-012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적용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DBS-013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성향 데이터베이스 모델링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900" kern="1200" b="1" strike="noStrike">
                          <a:solidFill>
                            <a:srgbClr val="000000"/>
                          </a:solidFill>
                        </a:rPr>
                        <a:t>LDA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분석결과 데이터베이스 모델링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DBS-014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DBS-015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DBS-016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적용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448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DBS-017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분석결과 데이터베이스 모델링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분석결과 데이터베이스 모델링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DBS-018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DBS-019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DBS-020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적용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8448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DBS-021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rowSpan="4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게시판 데이터베이스 모델링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게시판 데이터베이스 모델링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DBS-022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DBS-023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53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DBS-024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물리</a:t>
                      </a: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적용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3810" marR="3810" marT="381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83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프로그램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목록</a:t>
            </a:r>
            <a:endParaRPr lang="ko-KR" altLang="en-US" sz="17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26185"/>
          <a:ext cx="8856345" cy="5128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1355"/>
                <a:gridCol w="1115060"/>
                <a:gridCol w="2404745"/>
                <a:gridCol w="2430780"/>
                <a:gridCol w="2224405"/>
              </a:tblGrid>
              <a:tr h="40576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업무영역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업무기능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요구사항 </a:t>
                      </a: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요구사항 명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세부 요구사항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</a:tr>
              <a:tr h="399415">
                <a:tc rowSpan="16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웹 서비스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웹 개발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WEB-001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rowSpan="4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회원관리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회원 관리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WEB-002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회원 가입 기능 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WEB-003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회원 수정 기능 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WEB-004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회원 삭제 기능 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43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WEB-005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rowSpan="2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개인화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개인화 화면설계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WEB-006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개인화 기능 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43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WEB-007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rowSpan="6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관리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등록 화면설계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WEB-008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등록 기능 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43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WEB-009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수정 화면설계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WEB-010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수정 기능 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43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WEB-011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삭제 화면설계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WEB-012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삭제 기능 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43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WEB-013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rowSpan="2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분석결과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분석결과 화면설계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62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WEB-014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자기소개서 분석결과 화면구현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243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WEB-015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/>
                </a:tc>
                <a:tc rowSpan="2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커뮤니티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게시판</a:t>
                      </a:r>
                      <a:r>
                        <a:rPr lang="en-US" altLang="ko-KR" sz="900" kern="1200" b="1" strike="noStrike">
                          <a:solidFill>
                            <a:srgbClr val="000000"/>
                          </a:solidFill>
                        </a:rPr>
                        <a:t>, Q&amp;A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화면설계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94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b="1" strike="noStrike">
                          <a:solidFill>
                            <a:srgbClr val="000000"/>
                          </a:solidFill>
                        </a:rPr>
                        <a:t>WEB-016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게시판</a:t>
                      </a:r>
                      <a:r>
                        <a:rPr lang="en-US" altLang="ko-KR" sz="900" kern="1200" b="1" strike="noStrike">
                          <a:solidFill>
                            <a:srgbClr val="000000"/>
                          </a:solidFill>
                        </a:rPr>
                        <a:t>, Q&amp;A </a:t>
                      </a:r>
                      <a:r>
                        <a:rPr lang="ko-KR" altLang="en-US" sz="900" kern="1200" b="1" strike="noStrike">
                          <a:solidFill>
                            <a:srgbClr val="000000"/>
                          </a:solidFill>
                        </a:rPr>
                        <a:t>화면구현</a:t>
                      </a:r>
                      <a:endParaRPr lang="ko-KR" altLang="en-US" sz="9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70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기술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동향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분석</a:t>
            </a:r>
            <a:endParaRPr lang="ko-KR" altLang="en-US" sz="17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24" name="직사각형 23"/>
          <p:cNvSpPr>
            <a:spLocks/>
          </p:cNvSpPr>
          <p:nvPr/>
        </p:nvSpPr>
        <p:spPr>
          <a:xfrm rot="0">
            <a:off x="222250" y="1196975"/>
            <a:ext cx="4292600" cy="396430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>
            <a:spLocks/>
          </p:cNvSpPr>
          <p:nvPr/>
        </p:nvSpPr>
        <p:spPr>
          <a:xfrm rot="0">
            <a:off x="4572000" y="1196975"/>
            <a:ext cx="4292600" cy="396430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5B005-36B3-41CB-8F7B-032381D5B0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" y="1244600"/>
            <a:ext cx="4147820" cy="3866515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25C5F0-F9FE-4873-8C73-14CD242235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85" y="1250315"/>
            <a:ext cx="4190365" cy="3860800"/>
          </a:xfrm>
          <a:prstGeom prst="rect">
            <a:avLst/>
          </a:prstGeom>
          <a:noFill/>
        </p:spPr>
      </p:pic>
      <p:sp>
        <p:nvSpPr>
          <p:cNvPr id="8" name="텍스트 상자 53"/>
          <p:cNvSpPr txBox="1">
            <a:spLocks/>
          </p:cNvSpPr>
          <p:nvPr/>
        </p:nvSpPr>
        <p:spPr>
          <a:xfrm rot="0">
            <a:off x="222250" y="5232400"/>
            <a:ext cx="8642350" cy="1016000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 b="1">
                <a:latin typeface="맑은 고딕" charset="0"/>
                <a:ea typeface="맑은 고딕" charset="0"/>
              </a:rPr>
              <a:t>코로나19 </a:t>
            </a:r>
            <a:r>
              <a:rPr sz="1500" b="1">
                <a:latin typeface="맑은 고딕" charset="0"/>
                <a:ea typeface="맑은 고딕" charset="0"/>
              </a:rPr>
              <a:t>여파로 기업의 채용 면접 방식이 전면적으로 비대면 면접 트렌드로 바뀌는 추세다. </a:t>
            </a:r>
            <a:endParaRPr lang="ko-KR" altLang="en-US" sz="15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 b="1">
                <a:latin typeface="맑은 고딕" charset="0"/>
                <a:ea typeface="맑은 고딕" charset="0"/>
              </a:rPr>
              <a:t>최근 열린 2020 금융권 공동채용 박람회에 참가한 금융권 6곳도 AI(인공지능)역량검사에서 </a:t>
            </a:r>
            <a:endParaRPr lang="ko-KR" altLang="en-US" sz="15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 b="1">
                <a:latin typeface="맑은 고딕" charset="0"/>
                <a:ea typeface="맑은 고딕" charset="0"/>
              </a:rPr>
              <a:t>기업 적합도가 높게 나온 지원자들을 대상으로 1:1 비대면 면접을 실시한 것으로 알려졌다. </a:t>
            </a:r>
            <a:endParaRPr lang="ko-KR" altLang="en-US" sz="1500" b="1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 b="1">
                <a:latin typeface="맑은 고딕" charset="0"/>
                <a:ea typeface="맑은 고딕" charset="0"/>
              </a:rPr>
              <a:t>AI면접관에 발 맞춰 AI자기소개서 첨삭 서비스 또한 활발해지고 있다.</a:t>
            </a:r>
            <a:endParaRPr lang="ko-KR" altLang="en-US" sz="15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데이터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수집처리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07315" y="1241425"/>
          <a:ext cx="8856980" cy="24187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695"/>
                <a:gridCol w="1395095"/>
                <a:gridCol w="872490"/>
                <a:gridCol w="865505"/>
                <a:gridCol w="692785"/>
                <a:gridCol w="692785"/>
                <a:gridCol w="692785"/>
                <a:gridCol w="3164840"/>
              </a:tblGrid>
              <a:tr h="184150">
                <a:tc rowSpan="2"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데이터 수집처리 정의서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deepsquare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92405">
                <a:tc gridSpan="2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Schema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public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생성일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20. 08. 01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184150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테이블 명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selfintroduction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92405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COMMENT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자기소개서 테이블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19240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Col #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Column Name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Data Type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Length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Null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Default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Comments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PK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게시글 </a:t>
                      </a: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name_id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FK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작성자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title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120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제목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contents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text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자소서 내용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company_name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120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회사명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department_name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120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직무분야명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pass_fail_result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HOLD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합격여부 </a:t>
                      </a: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Choice / PASS, HOLD, FAIL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registered_date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timestamp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작성일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7315" y="3795395"/>
          <a:ext cx="8856980" cy="2588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695"/>
                <a:gridCol w="1395095"/>
                <a:gridCol w="872490"/>
                <a:gridCol w="865505"/>
                <a:gridCol w="692785"/>
                <a:gridCol w="692785"/>
                <a:gridCol w="692785"/>
                <a:gridCol w="3164840"/>
              </a:tblGrid>
              <a:tr h="213360">
                <a:tc rowSpan="2"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데이터 수집처리 정의서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deepsquare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2885">
                <a:tc gridSpan="2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Schema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public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생성일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20. 08. 01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13360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테이블 명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analysis_result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2885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COMMENT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분석 결과 테이블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288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Col #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Column Name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Data Type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Length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Null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Default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Comments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PK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게시글 </a:t>
                      </a: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introduction_id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FK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자소서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plagiarism_percent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float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표절확률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pass_percent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float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합격확률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grammar_contents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text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맞춤법 수정본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correction_contents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text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TRUE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첨삭</a:t>
                      </a: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부족한 키워드 추천</a:t>
                      </a: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?)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registered_date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timestamp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등록시간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89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데이터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수집처리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41425"/>
          <a:ext cx="8856980" cy="1786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290"/>
                <a:gridCol w="1205230"/>
                <a:gridCol w="1205230"/>
                <a:gridCol w="753745"/>
                <a:gridCol w="748030"/>
                <a:gridCol w="598170"/>
                <a:gridCol w="598170"/>
                <a:gridCol w="3333115"/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</a:t>
                      </a: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수집처리</a:t>
                      </a: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정의서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Database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Schema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public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생성일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20. 10. 05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19710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테이블 명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테이블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 #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 Name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 Type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Length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Key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Default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Comments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PK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</a:t>
                      </a: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corporate_name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120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회사명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corporate_vision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text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TRUE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비전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315" y="3789045"/>
          <a:ext cx="8856980" cy="1786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290"/>
                <a:gridCol w="1312545"/>
                <a:gridCol w="1097915"/>
                <a:gridCol w="753745"/>
                <a:gridCol w="748030"/>
                <a:gridCol w="598170"/>
                <a:gridCol w="598170"/>
                <a:gridCol w="3333115"/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수집처리 정의서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Database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Schema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public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생성일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20. 10. 05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19710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테이블 명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corporate_keyword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키워드 테이블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 #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 Name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 Type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Length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Key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Default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Comments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PK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</a:t>
                      </a: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corporate_name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120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FK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회사명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corporate_keyword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TRUE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 키워드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79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데이터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수집처리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41425"/>
          <a:ext cx="8858250" cy="1904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1362710"/>
                <a:gridCol w="759460"/>
                <a:gridCol w="1061085"/>
                <a:gridCol w="663575"/>
                <a:gridCol w="658495"/>
                <a:gridCol w="527050"/>
                <a:gridCol w="3460115"/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수집처리 정의서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Database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Schema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public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생성일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20. 10. 05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</a:tr>
              <a:tr h="219710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테이블 명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duties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 테이블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4734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 #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 Name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 Type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Length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Key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Default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Comments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PK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 </a:t>
                      </a: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duties_name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120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직무명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duties_feature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text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TRUE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직무 특성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315" y="3789045"/>
          <a:ext cx="8857615" cy="1904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950"/>
                <a:gridCol w="1366520"/>
                <a:gridCol w="920115"/>
                <a:gridCol w="955675"/>
                <a:gridCol w="656590"/>
                <a:gridCol w="651510"/>
                <a:gridCol w="521335"/>
                <a:gridCol w="3423920"/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수집처리 정의서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Database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Schema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public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생성일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20. 10. 05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</a:tr>
              <a:tr h="219710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테이블 명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competency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역량 테이블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4734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 #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 Name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 Type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Length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Key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Default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Comments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PK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역량 </a:t>
                      </a: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competency_name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120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역량명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competency_define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text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역량 정의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71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데이터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수집처리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41425"/>
          <a:ext cx="8856980" cy="24453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695"/>
                <a:gridCol w="1395095"/>
                <a:gridCol w="872490"/>
                <a:gridCol w="865505"/>
                <a:gridCol w="692785"/>
                <a:gridCol w="692785"/>
                <a:gridCol w="692785"/>
                <a:gridCol w="3164840"/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데이터 수집처리 정의서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deepsquare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Schema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public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생성일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20. 08. 01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19710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테이블 명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freeboard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COMMENT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자유 게시판 테이블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Col #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Column Name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Data Type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Length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Null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Default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Comments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PK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게시글 </a:t>
                      </a: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name_id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FK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작성자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title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120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제목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contents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text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내용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registered_date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timestamp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작성일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hits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조회수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7315" y="3789045"/>
          <a:ext cx="8856980" cy="24453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695"/>
                <a:gridCol w="1395095"/>
                <a:gridCol w="872490"/>
                <a:gridCol w="865505"/>
                <a:gridCol w="692785"/>
                <a:gridCol w="692785"/>
                <a:gridCol w="692785"/>
                <a:gridCol w="3164840"/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데이터 수집처리 정의서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deepsquare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Schema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public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생성일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20. 08. 01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19710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테이블 명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questionboard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COMMENT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질문 게시판 테이블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Col #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Column Name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Data Type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Length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Key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Null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Default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Comments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PK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게시글 </a:t>
                      </a: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name_id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FK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작성자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title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varchar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120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제목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contents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text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내용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registered_date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timestamp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작성일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b="1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hits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int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b="1" strike="noStrike">
                          <a:solidFill>
                            <a:srgbClr val="000000"/>
                          </a:solidFill>
                        </a:rPr>
                        <a:t>FALSE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　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b="1" strike="noStrike">
                          <a:solidFill>
                            <a:srgbClr val="000000"/>
                          </a:solidFill>
                        </a:rPr>
                        <a:t>조회수</a:t>
                      </a:r>
                      <a:endParaRPr lang="ko-KR" altLang="en-US" sz="1100" kern="1200" b="1" strike="noStrike">
                        <a:solidFill>
                          <a:srgbClr val="000000"/>
                        </a:solidFill>
                      </a:endParaRPr>
                    </a:p>
                  </a:txBody>
                  <a:tcPr marL="6985" marR="6985" marT="698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1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데이터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수집처리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41425"/>
          <a:ext cx="8856980" cy="2464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5290"/>
                <a:gridCol w="1205230"/>
                <a:gridCol w="1205230"/>
                <a:gridCol w="753745"/>
                <a:gridCol w="748030"/>
                <a:gridCol w="598170"/>
                <a:gridCol w="598170"/>
                <a:gridCol w="3333115"/>
              </a:tblGrid>
              <a:tr h="219710">
                <a:tc rowSpan="2"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데이터 수집처리 정의서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Database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deepsquare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Schema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public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생성일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20. 10. 05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29235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테이블 명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reviewboard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29235">
                <a:tc gridSpan="2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6"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자유 게시판 테이블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 #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 Name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Data Type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Length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Key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Default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Comments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9CDE5"/>
                    </a:solidFill>
                  </a:tcPr>
                </a:tc>
              </a:tr>
              <a:tr h="22923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PK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 </a:t>
                      </a: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9EDF4"/>
                    </a:solidFill>
                  </a:tcPr>
                </a:tc>
              </a:tr>
              <a:tr h="22923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name_id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FK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9EDF4"/>
                    </a:solidFill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title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120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contents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text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registered_date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timestamp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작성일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hits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FALSE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　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1100" kern="1200" i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조회수</a:t>
                      </a:r>
                      <a:endParaRPr lang="ko-KR" altLang="en-US" sz="1100" kern="1200" i="0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803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>
            <a:spLocks/>
          </p:cNvSpPr>
          <p:nvPr/>
        </p:nvSpPr>
        <p:spPr>
          <a:xfrm rot="0">
            <a:off x="106680" y="381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69" name="직선 연결선 68"/>
          <p:cNvCxnSpPr/>
          <p:nvPr/>
        </p:nvCxnSpPr>
        <p:spPr>
          <a:xfrm rot="0">
            <a:off x="423545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rot="0">
            <a:off x="327469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제목 12"/>
          <p:cNvSpPr txBox="1">
            <a:spLocks/>
          </p:cNvSpPr>
          <p:nvPr/>
        </p:nvSpPr>
        <p:spPr>
          <a:xfrm rot="0">
            <a:off x="322580" y="692785"/>
            <a:ext cx="2880995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테이블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ERD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  <a:cs typeface="+mj-cs"/>
            </a:endParaRPr>
          </a:p>
        </p:txBody>
      </p:sp>
      <p:pic>
        <p:nvPicPr>
          <p:cNvPr id="72" name="Picture 6">
            <a:extLst>
              <a:ext uri="{FF2B5EF4-FFF2-40B4-BE49-F238E27FC236}">
                <a16:creationId xmlns:a16="http://schemas.microsoft.com/office/drawing/2014/main" id="{966E655E-EADE-4C60-985A-E11E2FC32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15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C747A4D5-6CDB-48DD-95FA-42C5B5BA0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537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막힌 원호 73"/>
          <p:cNvSpPr>
            <a:spLocks/>
          </p:cNvSpPr>
          <p:nvPr/>
        </p:nvSpPr>
        <p:spPr>
          <a:xfrm rot="0" flipV="1">
            <a:off x="-578485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바닥글 개체 틀 13"/>
          <p:cNvSpPr txBox="1">
            <a:spLocks noGrp="1"/>
          </p:cNvSpPr>
          <p:nvPr>
            <p:ph type="ftr" sz="quarter" idx="11"/>
          </p:nvPr>
        </p:nvSpPr>
        <p:spPr>
          <a:xfrm rot="0">
            <a:off x="251333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76" name="Rectangle 2"/>
          <p:cNvSpPr>
            <a:spLocks noChangeArrowheads="1"/>
          </p:cNvSpPr>
          <p:nvPr/>
        </p:nvSpPr>
        <p:spPr bwMode="auto">
          <a:xfrm rot="0">
            <a:off x="-127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defTabSz="508000">
              <a:buFontTx/>
              <a:buNone/>
            </a:pPr>
            <a:endParaRPr lang="ko-KR" altLang="en-US"/>
          </a:p>
        </p:txBody>
      </p:sp>
      <p:sp>
        <p:nvSpPr>
          <p:cNvPr id="77" name="직사각형 76"/>
          <p:cNvSpPr>
            <a:spLocks/>
          </p:cNvSpPr>
          <p:nvPr/>
        </p:nvSpPr>
        <p:spPr>
          <a:xfrm rot="0">
            <a:off x="220980" y="1473835"/>
            <a:ext cx="8844280" cy="438721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C82E5912-FBE8-4E84-80CC-02ED66F0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1586865"/>
            <a:ext cx="6657975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막힌 원호 29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막힌 원호 73"/>
          <p:cNvSpPr>
            <a:spLocks/>
          </p:cNvSpPr>
          <p:nvPr/>
        </p:nvSpPr>
        <p:spPr>
          <a:xfrm rot="0" flipV="1">
            <a:off x="-578485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막힌 원호 38"/>
          <p:cNvSpPr>
            <a:spLocks/>
          </p:cNvSpPr>
          <p:nvPr/>
        </p:nvSpPr>
        <p:spPr>
          <a:xfrm rot="0" flipV="1">
            <a:off x="-569595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>
            <a:spLocks/>
          </p:cNvSpPr>
          <p:nvPr/>
        </p:nvSpPr>
        <p:spPr>
          <a:xfrm rot="0">
            <a:off x="106680" y="381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83" name="직선 연결선 82"/>
          <p:cNvCxnSpPr/>
          <p:nvPr/>
        </p:nvCxnSpPr>
        <p:spPr>
          <a:xfrm rot="0">
            <a:off x="423545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rot="0">
            <a:off x="327469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5" name="제목 12"/>
          <p:cNvSpPr txBox="1">
            <a:spLocks/>
          </p:cNvSpPr>
          <p:nvPr/>
        </p:nvSpPr>
        <p:spPr>
          <a:xfrm rot="0">
            <a:off x="322580" y="692785"/>
            <a:ext cx="2880995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테이블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ERD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  <a:cs typeface="+mj-cs"/>
            </a:endParaRPr>
          </a:p>
        </p:txBody>
      </p:sp>
      <p:pic>
        <p:nvPicPr>
          <p:cNvPr id="86" name="Picture 6">
            <a:extLst>
              <a:ext uri="{FF2B5EF4-FFF2-40B4-BE49-F238E27FC236}">
                <a16:creationId xmlns:a16="http://schemas.microsoft.com/office/drawing/2014/main" id="{20AA29F9-550B-49AF-8420-84FDB7AF3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15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F21B3EF7-DC9F-444B-89F2-0D56DF2A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537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막힌 원호 87"/>
          <p:cNvSpPr>
            <a:spLocks/>
          </p:cNvSpPr>
          <p:nvPr/>
        </p:nvSpPr>
        <p:spPr>
          <a:xfrm rot="0" flipV="1">
            <a:off x="-578485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Rectangle 2"/>
          <p:cNvSpPr>
            <a:spLocks noChangeArrowheads="1"/>
          </p:cNvSpPr>
          <p:nvPr/>
        </p:nvSpPr>
        <p:spPr bwMode="auto">
          <a:xfrm rot="0">
            <a:off x="-127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defTabSz="508000">
              <a:buFontTx/>
              <a:buNone/>
            </a:pPr>
            <a:endParaRPr lang="ko-KR" altLang="en-US"/>
          </a:p>
        </p:txBody>
      </p:sp>
      <p:sp>
        <p:nvSpPr>
          <p:cNvPr id="90" name="바닥글 개체 틀 13"/>
          <p:cNvSpPr txBox="1">
            <a:spLocks noGrp="1"/>
          </p:cNvSpPr>
          <p:nvPr>
            <p:ph type="ftr" sz="quarter" idx="11"/>
          </p:nvPr>
        </p:nvSpPr>
        <p:spPr>
          <a:xfrm rot="0">
            <a:off x="260096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91" name="직사각형 90"/>
          <p:cNvSpPr>
            <a:spLocks/>
          </p:cNvSpPr>
          <p:nvPr/>
        </p:nvSpPr>
        <p:spPr>
          <a:xfrm rot="0">
            <a:off x="194310" y="1473835"/>
            <a:ext cx="8756650" cy="438721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31B7E445-6845-4F4A-AE55-24C816D1D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5" y="1558290"/>
            <a:ext cx="2942590" cy="110871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CA415A8-AB7C-459C-B32C-CC944DB2F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70" y="1556385"/>
            <a:ext cx="2490470" cy="1423035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2262917C-57DB-49B7-B365-79F2C0C0C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35" y="2751455"/>
            <a:ext cx="2720975" cy="1536065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C9788F59-3CC5-4359-A8A1-D7F884A50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0570" y="3101975"/>
            <a:ext cx="2490470" cy="127889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67AE609B-8696-4404-A40E-874F4BFC8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10" y="4380865"/>
            <a:ext cx="2636520" cy="1341120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7543CD6D-3078-478B-B319-4D5D26E9C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2160" y="1556385"/>
            <a:ext cx="3082925" cy="1536065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BE7AA98-A46A-4A00-808F-9002822F5C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3585" y="3204845"/>
            <a:ext cx="3082925" cy="1536065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959E37A5-5F32-4A3D-8BF3-1012528ABB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9275" y="4443730"/>
            <a:ext cx="2777490" cy="133223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6E8FCCA2-FAFD-4D42-AC22-9439E03628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6765" y="4741545"/>
            <a:ext cx="3082925" cy="11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69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Crawling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201930" y="1216660"/>
            <a:ext cx="8740775" cy="514032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2D10A6-B7C7-45A0-BC6E-58D3A414E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" y="1294130"/>
            <a:ext cx="8538210" cy="50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2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표절율</a:t>
            </a:r>
            <a:endParaRPr lang="ko-KR" altLang="en-US" sz="17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201930" y="1216660"/>
            <a:ext cx="8740775" cy="514032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9444D9-4FB5-45E6-BABA-EB019F0168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" y="1330960"/>
            <a:ext cx="8496935" cy="49066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519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3169285" cy="3073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en-US" altLang="ko-KR" sz="1500" b="1">
                <a:solidFill>
                  <a:schemeClr val="bg1"/>
                </a:solidFill>
                <a:latin typeface="+mn-ea"/>
                <a:ea typeface="맑은 고딕" charset="0"/>
              </a:rPr>
              <a:t>Grammar(1)</a:t>
            </a:r>
            <a:endParaRPr lang="ko-KR" altLang="en-US" sz="15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201930" y="1216660"/>
            <a:ext cx="8740775" cy="514032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752736-CED5-4C9C-A02E-ED834A9D7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" y="1328420"/>
            <a:ext cx="8538210" cy="49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9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730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요구사항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315" y="1231265"/>
          <a:ext cx="8856345" cy="5062855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901"/>
                    </a:srgbClr>
                  </a:outerShdw>
                </a:effectLst>
                <a:tableStyleId>{7DF18680-E054-41AD-8BC1-D1AEF772440D}</a:tableStyleId>
              </a:tblPr>
              <a:tblGrid>
                <a:gridCol w="640080"/>
                <a:gridCol w="1012825"/>
                <a:gridCol w="640080"/>
                <a:gridCol w="2560320"/>
                <a:gridCol w="2560320"/>
                <a:gridCol w="1442720"/>
              </a:tblGrid>
              <a:tr h="207010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업무영역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업무기능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요구사항 </a:t>
                      </a: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ID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요구사항 명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요구사항 설명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비고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</a:tr>
              <a:tr h="393700">
                <a:tc rowSpan="2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모델 서비스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데이터 수집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DAT-001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합격 자기소개서 데이터 수집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Saramin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사이트의 합격자소서 약 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6000 ~ 7000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개를 크롤링 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6261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DAT-002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사용자 자기소개서 데이터 수집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WEB-003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에 있는 등록기능을 이용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사용자가 웹에서 등록한 자기소개서 데이터 추출한다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943100">
                <a:tc row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모델 서비스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시스템 개발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SDR-001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자기소개서 맞춤법 검사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hanspell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의 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spell_checker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를 통해 자기소개서의 문법상의 오류를 확인한다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검색결과 현재 오픈형 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API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중 가장 고버전의 한글 맞춤법 검사기는 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naver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맞춤법 검사기라고 합니다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 500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 제한은 자소서를 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LINE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단위로 읽어서 해결 가능합니다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혹시 다른 이용가능한 다른 맞춤법 검사기나 대체방안이 있다면 추천 부탁드립니다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저희도 따로 알아보겠습니다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6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SDR-002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자기소개서 표절 분석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jellyfish.jaro_distance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문자열 유사도를 통해 기존 자기소개서 데이터와 일치하는지 확인한다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jellyfish.jaro_distance (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문자열 유사도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를 통한 자소서 비교는 표절로 보기 어렵습니까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?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735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SDR-003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자기소개서 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Topic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요약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분석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DBS-001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의 데이터를 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NLP, BOW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등을 통해 자기소개서를 전처리한다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810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SDR-004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합격 예측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LDA Topic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분석을 통해 얻은 사용자의 키워드와 기업에서 요구하는 인재상의 키워드가 일치하는지 확인하여 합격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불합격 판정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SDR-006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핵심 키워드 추천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채점 결과 사용자에게 부족한 기업에서 추구하는 인재상의 키워드를 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DBS-003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을 통해 추천한다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5715" marR="5715" marT="5715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889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en-US" altLang="ko-KR" sz="1500" b="1">
                <a:solidFill>
                  <a:schemeClr val="bg1"/>
                </a:solidFill>
                <a:latin typeface="+mn-ea"/>
                <a:ea typeface="맑은 고딕" charset="0"/>
              </a:rPr>
              <a:t>Grammar(2)</a:t>
            </a:r>
            <a:endParaRPr lang="ko-KR" altLang="en-US" sz="15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201930" y="1216660"/>
            <a:ext cx="8740775" cy="514032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B0664A-C043-4328-AD48-E435589D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45" y="1216660"/>
            <a:ext cx="8549640" cy="51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4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적합도</a:t>
            </a:r>
            <a:endParaRPr lang="ko-KR" altLang="en-US" sz="1700" b="1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201930" y="1216660"/>
            <a:ext cx="8740775" cy="514032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CEE9F1-26DC-40C2-99E6-45DB2D55F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090" y="1303655"/>
            <a:ext cx="4939030" cy="4914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57BF18-C006-4265-8430-5873AA349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" y="1303655"/>
            <a:ext cx="393446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Web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201930" y="1216660"/>
            <a:ext cx="8740775" cy="514032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9AF2EF-FAD0-46C2-9D9B-FC58041405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" y="1333500"/>
            <a:ext cx="8568690" cy="4947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956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Web</a:t>
            </a:r>
            <a:endParaRPr lang="ko-KR" altLang="en-US" sz="1700" b="1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4" name="직사각형 3"/>
          <p:cNvSpPr>
            <a:spLocks/>
          </p:cNvSpPr>
          <p:nvPr/>
        </p:nvSpPr>
        <p:spPr>
          <a:xfrm rot="0">
            <a:off x="201930" y="1216660"/>
            <a:ext cx="8740775" cy="514032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A731CA-A300-43A4-B2DC-713704C3A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1276350"/>
            <a:ext cx="8637905" cy="5033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965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개발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환경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및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설명</a:t>
            </a:r>
            <a:endParaRPr lang="ko-KR" altLang="en-US" sz="17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0850" y="1268730"/>
          <a:ext cx="8242300" cy="4694555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117"/>
                    </a:srgbClr>
                  </a:outerShdw>
                </a:effectLst>
                <a:tableStyleId>{00000000-0000-0000-0000-000000000000}</a:tableStyleId>
              </a:tblPr>
              <a:tblGrid>
                <a:gridCol w="825500"/>
                <a:gridCol w="1080135"/>
                <a:gridCol w="2005965"/>
                <a:gridCol w="4330700"/>
              </a:tblGrid>
              <a:tr h="395605">
                <a:tc gridSpan="2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  <a:endParaRPr lang="ko-KR" altLang="en-US" sz="1050" kern="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050" kern="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적용내역</a:t>
                      </a:r>
                      <a:endParaRPr lang="ko-KR" altLang="en-US" sz="1050" kern="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3070">
                <a:tc rowSpan="9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kern="0" i="0" b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S/W</a:t>
                      </a:r>
                      <a:endParaRPr lang="ko-KR" altLang="en-US" sz="1050" kern="0" i="0" b="0">
                        <a:solidFill>
                          <a:schemeClr val="tx1"/>
                        </a:solidFill>
                        <a:latin typeface="+mn-ea"/>
                        <a:ea typeface="맑은 고딕" charset="0"/>
                      </a:endParaRPr>
                    </a:p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개발환경</a:t>
                      </a:r>
                      <a:endParaRPr lang="ko-KR" altLang="en-US" sz="105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분석</a:t>
                      </a:r>
                      <a:endParaRPr lang="ko-KR" altLang="en-US" sz="105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애플리케이션</a:t>
                      </a:r>
                      <a:endParaRPr lang="ko-KR" altLang="en-US" sz="105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05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000" kern="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Pycharm Professional 2020.2</a:t>
                      </a:r>
                      <a:endParaRPr lang="ko-KR" altLang="en-US" sz="1000" kern="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</a:t>
                      </a:r>
                      <a:r>
                        <a:rPr lang="ko-KR" sz="1000" kern="0" i="0" b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 </a:t>
                      </a:r>
                      <a:r>
                        <a:rPr 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분석</a:t>
                      </a:r>
                      <a:r>
                        <a:rPr 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48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HTML, JavaScript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 페이지 제작 및 디자인을 하기 위해 사용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23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KoNLPy, NLTK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05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한국어 데이터 전처리</a:t>
                      </a:r>
                      <a:r>
                        <a:rPr lang="ko-KR" sz="105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sz="105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05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자연어</a:t>
                      </a:r>
                      <a:r>
                        <a:rPr lang="ko-KR" sz="105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05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처리</a:t>
                      </a:r>
                      <a:r>
                        <a:rPr sz="105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를 </a:t>
                      </a:r>
                      <a:r>
                        <a:rPr lang="ko-KR" sz="105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하기 위한 </a:t>
                      </a:r>
                      <a:r>
                        <a:rPr sz="105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패키지</a:t>
                      </a:r>
                      <a:endParaRPr lang="ko-KR" altLang="en-US" sz="105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00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hanspell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파이썬 한글 맞춤법 검사를 하기 위한 라이브러리</a:t>
                      </a:r>
                      <a:endParaRPr lang="ko-KR" altLang="en-US" sz="105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코사인 유사도(Cosine Similarity)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050" kern="1200" i="0" b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문서의 유사도를 구</a:t>
                      </a:r>
                      <a:r>
                        <a:rPr lang="ko-KR" sz="1050" kern="1200" i="0" b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하기</a:t>
                      </a:r>
                      <a:r>
                        <a:rPr lang="ko-KR" sz="1050" kern="1200" i="0" b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 </a:t>
                      </a:r>
                      <a:r>
                        <a:rPr lang="ko-KR" sz="1050" kern="1200" i="0" b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위해</a:t>
                      </a:r>
                      <a:r>
                        <a:rPr lang="ko-KR" sz="1050" kern="1200" i="0" b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 </a:t>
                      </a:r>
                      <a:r>
                        <a:rPr lang="ko-KR" sz="1050" kern="1200" i="0" b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사용</a:t>
                      </a:r>
                      <a:endParaRPr lang="ko-KR" altLang="en-US" sz="1050" kern="1200" i="0" b="0">
                        <a:solidFill>
                          <a:srgbClr val="000000"/>
                        </a:solidFill>
                        <a:latin typeface="Malgun Gothic" charset="0"/>
                        <a:ea typeface="Malgun Gothic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4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Sklearn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kern="1200" i="0" b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파이썬 머신러닝(기계학습) 라이브러리</a:t>
                      </a:r>
                      <a:endParaRPr lang="ko-KR" altLang="en-US" sz="1050" kern="1200" i="0" b="0">
                        <a:solidFill>
                          <a:srgbClr val="000000"/>
                        </a:solidFill>
                        <a:latin typeface="Malgun Gothic" charset="0"/>
                        <a:ea typeface="Malgun Gothic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4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애플리케이션 </a:t>
                      </a:r>
                      <a:endParaRPr lang="ko-KR" altLang="en-US" sz="105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05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</a:rPr>
                        <a:t>PostgreSQL</a:t>
                      </a:r>
                      <a:r>
                        <a:rPr lang="ko-KR" sz="1000" kern="1200" i="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sz="1000" kern="1200" i="0" b="0">
                          <a:solidFill>
                            <a:schemeClr val="tx1"/>
                          </a:solidFill>
                        </a:rPr>
                        <a:t>10.14</a:t>
                      </a:r>
                      <a:r>
                        <a:rPr lang="ko-KR" sz="1000" kern="1200" i="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자기소개서, 게시판  데이터를 저장</a:t>
                      </a:r>
                      <a:r>
                        <a:rPr lang="en-US" altLang="ko-KR" sz="1000" kern="0" i="0" b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, </a:t>
                      </a: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관리하는 데이터베이스 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7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Django (3.1)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웹사이트 개발에 필요한 웹 프레임워크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33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　운영체제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Deep Learning AMI (Ubuntu 18.04) Version 31.0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130"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H/W</a:t>
                      </a:r>
                      <a:endParaRPr lang="ko-KR" altLang="en-US" sz="105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구성장비</a:t>
                      </a:r>
                      <a:endParaRPr lang="ko-KR" altLang="en-US" sz="105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508000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  <a:endParaRPr lang="ko-KR" altLang="en-US" sz="105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클라우드 서버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508000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SW </a:t>
                      </a: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 및 테스트를 위한 클라우드 서버</a:t>
                      </a: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lang="en-US" alt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(Server, </a:t>
                      </a: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리눅스</a:t>
                      </a:r>
                      <a:r>
                        <a:rPr lang="en-US" alt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OS</a:t>
                      </a:r>
                      <a:r>
                        <a:rPr lang="ko-KR" altLang="ko-KR" sz="1000" kern="0" i="0" b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 </a:t>
                      </a:r>
                      <a:r>
                        <a:rPr lang="ko-KR" altLang="en-US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</a:t>
                      </a:r>
                      <a:r>
                        <a:rPr lang="en-US" altLang="ko-KR" sz="1000" kern="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000" kern="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참조</a:t>
            </a: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-S/W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기능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실사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사진</a:t>
            </a:r>
            <a:endParaRPr lang="ko-KR" altLang="en-US" sz="17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 rot="0">
            <a:off x="222250" y="1473835"/>
            <a:ext cx="8455025" cy="4620260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2203450" y="3524250"/>
            <a:ext cx="524510" cy="38163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6" name="그림 35" descr="C:/Users/ehdal/AppData/Roaming/PolarisOffice/ETemp/12356_8520344/fImage123965718416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2885" y="1535430"/>
            <a:ext cx="2028190" cy="4358640"/>
          </a:xfrm>
          <a:prstGeom prst="rect"/>
          <a:noFill/>
        </p:spPr>
      </p:pic>
      <p:pic>
        <p:nvPicPr>
          <p:cNvPr id="37" name="그림 36" descr="C:/Users/ehdal/AppData/Roaming/PolarisOffice/ETemp/12356_8520344/fImage127032719497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24785" y="2238375"/>
            <a:ext cx="2133600" cy="2953385"/>
          </a:xfrm>
          <a:prstGeom prst="rect"/>
          <a:noFill/>
        </p:spPr>
      </p:pic>
      <p:sp>
        <p:nvSpPr>
          <p:cNvPr id="38" name="도형 37"/>
          <p:cNvSpPr>
            <a:spLocks/>
          </p:cNvSpPr>
          <p:nvPr/>
        </p:nvSpPr>
        <p:spPr>
          <a:xfrm rot="0">
            <a:off x="4848860" y="3524250"/>
            <a:ext cx="524510" cy="381635"/>
          </a:xfrm>
          <a:prstGeom prst="rightArrow"/>
          <a:solidFill>
            <a:srgbClr val="5B9BD5"/>
          </a:solidFill>
          <a:ln w="25400" cap="flat" cmpd="sng">
            <a:solidFill>
              <a:srgbClr val="41719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9" name="그림 38" descr="C:/Users/ehdal/AppData/Roaming/PolarisOffice/ETemp/12356_8520344/fImage1243747219479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33695" y="1731645"/>
            <a:ext cx="1436370" cy="1858010"/>
          </a:xfrm>
          <a:prstGeom prst="rect"/>
          <a:noFill/>
        </p:spPr>
      </p:pic>
      <p:pic>
        <p:nvPicPr>
          <p:cNvPr id="40" name="그림 39" descr="C:/Users/ehdal/AppData/Roaming/PolarisOffice/ETemp/12356_8520344/fImage1278927223102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30520" y="3578860"/>
            <a:ext cx="1439545" cy="1686560"/>
          </a:xfrm>
          <a:prstGeom prst="rect"/>
          <a:noFill/>
        </p:spPr>
      </p:pic>
      <p:pic>
        <p:nvPicPr>
          <p:cNvPr id="41" name="그림 40" descr="C:/Users/ehdal/AppData/Roaming/PolarisOffice/ETemp/12356_8520344/fImage499177238387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76745" y="2559685"/>
            <a:ext cx="1419860" cy="1057910"/>
          </a:xfrm>
          <a:prstGeom prst="rect"/>
          <a:noFill/>
        </p:spPr>
      </p:pic>
      <p:pic>
        <p:nvPicPr>
          <p:cNvPr id="42" name="그림 41" descr="C:/Users/ehdal/AppData/Roaming/PolarisOffice/ETemp/12356_8520344/fImage501517249590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68490" y="3647440"/>
            <a:ext cx="1423035" cy="1207770"/>
          </a:xfrm>
          <a:prstGeom prst="rect"/>
          <a:noFill/>
        </p:spPr>
      </p:pic>
      <p:pic>
        <p:nvPicPr>
          <p:cNvPr id="43" name="그림 42" descr="C:/Users/ehdal/AppData/Roaming/PolarisOffice/ETemp/12356_8520344/fImage1243747252305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33695" y="1826895"/>
            <a:ext cx="1436370" cy="1858010"/>
          </a:xfrm>
          <a:prstGeom prst="rect"/>
          <a:noFill/>
        </p:spPr>
      </p:pic>
      <p:pic>
        <p:nvPicPr>
          <p:cNvPr id="44" name="그림 43" descr="C:/Users/ehdal/AppData/Roaming/PolarisOffice/ETemp/12356_8520344/fImage1278927262902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30520" y="3674110"/>
            <a:ext cx="1439545" cy="1686560"/>
          </a:xfrm>
          <a:prstGeom prst="rect"/>
          <a:noFill/>
        </p:spPr>
      </p:pic>
      <p:pic>
        <p:nvPicPr>
          <p:cNvPr id="45" name="그림 44" descr="C:/Users/ehdal/AppData/Roaming/PolarisOffice/ETemp/12356_8520344/fImage499177274746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76745" y="2654935"/>
            <a:ext cx="1419860" cy="1057910"/>
          </a:xfrm>
          <a:prstGeom prst="rect"/>
          <a:noFill/>
        </p:spPr>
      </p:pic>
      <p:pic>
        <p:nvPicPr>
          <p:cNvPr id="46" name="그림 45" descr="C:/Users/ehdal/AppData/Roaming/PolarisOffice/ETemp/12356_8520344/fImage501517284682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68490" y="3742690"/>
            <a:ext cx="1423035" cy="120777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809240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참조</a:t>
            </a: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동영상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콘티</a:t>
            </a:r>
            <a:endParaRPr lang="ko-KR" altLang="en-US" sz="17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 rot="0">
            <a:off x="222250" y="1473835"/>
            <a:ext cx="8455025" cy="4620260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23D412-629B-46C4-93C5-69B53A1F3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335" y="1484630"/>
            <a:ext cx="5307330" cy="462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6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45" y="116840"/>
            <a:ext cx="935990" cy="49022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5935" y="3225800"/>
            <a:ext cx="4838065" cy="361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>
            <a:spLocks/>
          </p:cNvSpPr>
          <p:nvPr/>
        </p:nvSpPr>
        <p:spPr>
          <a:xfrm rot="0">
            <a:off x="2963545" y="2997835"/>
            <a:ext cx="3217545" cy="86233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5000" spc="-140" b="1">
                <a:solidFill>
                  <a:srgbClr val="3B5AA8"/>
                </a:solidFill>
              </a:rPr>
              <a:t>Thank you</a:t>
            </a:r>
            <a:endParaRPr lang="ko-KR" altLang="en-US" sz="5000" b="1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565" y="167005"/>
            <a:ext cx="2192020" cy="600075"/>
            <a:chOff x="75565" y="167005"/>
            <a:chExt cx="2192020" cy="60007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260" y="199390"/>
              <a:ext cx="1584325" cy="461645"/>
              <a:chOff x="683260" y="199390"/>
              <a:chExt cx="1584325" cy="46164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80" y="206375"/>
                <a:ext cx="1538605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260" y="199390"/>
                <a:ext cx="1452880" cy="461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" y="167005"/>
              <a:ext cx="607695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>
            <a:spLocks/>
          </p:cNvSpPr>
          <p:nvPr/>
        </p:nvSpPr>
        <p:spPr>
          <a:xfrm rot="0">
            <a:off x="971550" y="6503035"/>
            <a:ext cx="7057390" cy="36068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730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요구사항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8585" y="1236980"/>
          <a:ext cx="8856345" cy="5046980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901"/>
                    </a:srgbClr>
                  </a:outerShdw>
                </a:effectLst>
                <a:tableStyleId>{7DF18680-E054-41AD-8BC1-D1AEF772440D}</a:tableStyleId>
              </a:tblPr>
              <a:tblGrid>
                <a:gridCol w="640080"/>
                <a:gridCol w="1012825"/>
                <a:gridCol w="640080"/>
                <a:gridCol w="2560320"/>
                <a:gridCol w="2560320"/>
                <a:gridCol w="1442720"/>
              </a:tblGrid>
              <a:tr h="235585"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업무영역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업무기능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요구사항 </a:t>
                      </a: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ID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요구사항 명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요구사항 설명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비고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9CDE5"/>
                    </a:solidFill>
                  </a:tcPr>
                </a:tc>
              </a:tr>
              <a:tr h="448310">
                <a:tc rowSpan="6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모델 서비스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6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데이터베이스 구축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DBS-001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자기소개서 데이터베이스 모델링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자기소개서 데이터를 저장할 데이터 베이스를 모델링한다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자연어 저장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069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DBS-002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회원정보 데이터베이스 모델링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회원정보 데이터를 저장할 데이터 베이스를 모델링한다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103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DBS-003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회사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직무 데이터베이스 모델링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기업에서 추구하는 인재상의 키워드를 직무별로 저장할 데이터 베이스를 모델링한다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기업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ID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와 자연어 저장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927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DBS-004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성향 데이터베이스 모델링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사용자 자기소개서에서 분석한 키워드를 저장할 데이터 베이스를 모델링한다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자소서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ID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와 자연어 저장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069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DBS-005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분석결과 데이터베이스 모델링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분석결과 데이터를 저장할 데이터 베이스를 모델링한다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121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DBS-006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게시판 데이터베이스 모델링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게시판 데이터를 저장할 데이터 베이스를 모델링한다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.  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8310">
                <a:tc row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웹 서비스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웹 개발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WEB-001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회원관리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가입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수정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Django Admin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을 이용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해당 회원의 정보를 관리할 수 있는 페이지 제공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163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WEB-002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자기소개서 개인화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해당 회원의 개인화 페이지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마이페이지 등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를 제공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069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WEB-003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자기소개서 관리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개인화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편집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해당 회원의 자기소개서를 작성 및 편집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등록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삭제할 수 있는 페이지를 제공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203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WEB-004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자기소개서 분석결과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등록된 자기소개서를 분석한 결과 페이지 제공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4831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en-US" sz="900" kern="1200" i="0" b="1" strike="noStrike">
                          <a:solidFill>
                            <a:schemeClr val="dk1"/>
                          </a:solidFill>
                        </a:rPr>
                        <a:t>WEB-005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커뮤니티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, Q&amp;A)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회원들 간 정보 공유가 가능한 공개 자기소개서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자유게시판</a:t>
                      </a:r>
                      <a:r>
                        <a:rPr lang="en-US" altLang="ko-KR" sz="900" kern="1200" i="0" b="1" strike="noStrike">
                          <a:solidFill>
                            <a:schemeClr val="dk1"/>
                          </a:solidFill>
                        </a:rPr>
                        <a:t>, Q&amp;A </a:t>
                      </a: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게시판을 제공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 defTabSz="508000">
                        <a:buFontTx/>
                        <a:buNone/>
                      </a:pPr>
                      <a:r>
                        <a:rPr lang="ko-KR" altLang="en-US" sz="900" kern="1200" i="0" b="1" strike="noStrike">
                          <a:solidFill>
                            <a:schemeClr val="dk1"/>
                          </a:solidFill>
                        </a:rPr>
                        <a:t>　</a:t>
                      </a:r>
                      <a:endParaRPr lang="ko-KR" altLang="en-US" sz="900" kern="1200" i="0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14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3566160" cy="2857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구성도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시나리오</a:t>
            </a:r>
            <a:endParaRPr lang="ko-KR" altLang="en-US" sz="105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1F6153-BE1F-4EB4-8DD5-1409A1A3FB52}"/>
              </a:ext>
            </a:extLst>
          </p:cNvPr>
          <p:cNvGrpSpPr/>
          <p:nvPr/>
        </p:nvGrpSpPr>
        <p:grpSpPr>
          <a:xfrm>
            <a:off x="222250" y="1241425"/>
            <a:ext cx="8641715" cy="5075555"/>
            <a:chOff x="222250" y="1241425"/>
            <a:chExt cx="8641715" cy="5075555"/>
          </a:xfrm>
        </p:grpSpPr>
        <p:sp>
          <p:nvSpPr>
            <p:cNvPr id="79" name="도형 25">
              <a:extLst>
                <a:ext uri="{FF2B5EF4-FFF2-40B4-BE49-F238E27FC236}">
                  <a16:creationId xmlns:a16="http://schemas.microsoft.com/office/drawing/2014/main" id="{7F81E80D-5690-42FE-B4AF-7C8E36C3181F}"/>
                </a:ext>
              </a:extLst>
            </p:cNvPr>
            <p:cNvSpPr>
              <a:spLocks/>
            </p:cNvSpPr>
            <p:nvPr/>
          </p:nvSpPr>
          <p:spPr>
            <a:xfrm>
              <a:off x="222250" y="1241425"/>
              <a:ext cx="8640445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C61F4659-471B-4BE8-A2ED-E8898BB09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285" y="2221865"/>
              <a:ext cx="1490345" cy="439420"/>
            </a:xfrm>
            <a:prstGeom prst="rect">
              <a:avLst/>
            </a:prstGeom>
            <a:noFill/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355DA80-6644-41AC-8290-4E4F57F3A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2124710"/>
              <a:ext cx="427355" cy="631190"/>
            </a:xfrm>
            <a:prstGeom prst="rect">
              <a:avLst/>
            </a:prstGeom>
            <a:noFill/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6AB852F-1D7E-4DB6-9906-F7F4562E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125" y="2046605"/>
              <a:ext cx="829945" cy="695325"/>
            </a:xfrm>
            <a:prstGeom prst="rect">
              <a:avLst/>
            </a:prstGeom>
            <a:noFill/>
          </p:spPr>
        </p:pic>
        <p:cxnSp>
          <p:nvCxnSpPr>
            <p:cNvPr id="83" name="도형 55">
              <a:extLst>
                <a:ext uri="{FF2B5EF4-FFF2-40B4-BE49-F238E27FC236}">
                  <a16:creationId xmlns:a16="http://schemas.microsoft.com/office/drawing/2014/main" id="{C71D8963-FBA2-4275-835A-1D52A497EBD5}"/>
                </a:ext>
              </a:extLst>
            </p:cNvPr>
            <p:cNvCxnSpPr/>
            <p:nvPr/>
          </p:nvCxnSpPr>
          <p:spPr>
            <a:xfrm>
              <a:off x="1576705" y="22796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도형 56">
              <a:extLst>
                <a:ext uri="{FF2B5EF4-FFF2-40B4-BE49-F238E27FC236}">
                  <a16:creationId xmlns:a16="http://schemas.microsoft.com/office/drawing/2014/main" id="{F9AD0E2A-BB6E-480B-BA8C-D14657BACB39}"/>
                </a:ext>
              </a:extLst>
            </p:cNvPr>
            <p:cNvCxnSpPr/>
            <p:nvPr/>
          </p:nvCxnSpPr>
          <p:spPr>
            <a:xfrm flipH="1">
              <a:off x="1542415" y="2673350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도형 57">
              <a:extLst>
                <a:ext uri="{FF2B5EF4-FFF2-40B4-BE49-F238E27FC236}">
                  <a16:creationId xmlns:a16="http://schemas.microsoft.com/office/drawing/2014/main" id="{CD0A523E-730B-42D9-B07D-3C3AD30DE20A}"/>
                </a:ext>
              </a:extLst>
            </p:cNvPr>
            <p:cNvCxnSpPr/>
            <p:nvPr/>
          </p:nvCxnSpPr>
          <p:spPr>
            <a:xfrm>
              <a:off x="5502910" y="22542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도형 58">
              <a:extLst>
                <a:ext uri="{FF2B5EF4-FFF2-40B4-BE49-F238E27FC236}">
                  <a16:creationId xmlns:a16="http://schemas.microsoft.com/office/drawing/2014/main" id="{19CDC742-75D1-4738-8956-9E177A23305C}"/>
                </a:ext>
              </a:extLst>
            </p:cNvPr>
            <p:cNvCxnSpPr/>
            <p:nvPr/>
          </p:nvCxnSpPr>
          <p:spPr>
            <a:xfrm flipH="1">
              <a:off x="5468620" y="2647315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7" name="텍스트 상자 59">
              <a:extLst>
                <a:ext uri="{FF2B5EF4-FFF2-40B4-BE49-F238E27FC236}">
                  <a16:creationId xmlns:a16="http://schemas.microsoft.com/office/drawing/2014/main" id="{46D6A3A8-3B19-46DA-A7B1-CC06D1F6A828}"/>
                </a:ext>
              </a:extLst>
            </p:cNvPr>
            <p:cNvSpPr txBox="1">
              <a:spLocks/>
            </p:cNvSpPr>
            <p:nvPr/>
          </p:nvSpPr>
          <p:spPr>
            <a:xfrm>
              <a:off x="492125" y="2877820"/>
              <a:ext cx="901065" cy="427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사용자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0">
              <a:extLst>
                <a:ext uri="{FF2B5EF4-FFF2-40B4-BE49-F238E27FC236}">
                  <a16:creationId xmlns:a16="http://schemas.microsoft.com/office/drawing/2014/main" id="{DE827FCA-F564-41B0-9B0D-8D76F8464F50}"/>
                </a:ext>
              </a:extLst>
            </p:cNvPr>
            <p:cNvSpPr txBox="1">
              <a:spLocks/>
            </p:cNvSpPr>
            <p:nvPr/>
          </p:nvSpPr>
          <p:spPr>
            <a:xfrm>
              <a:off x="3622040" y="2880360"/>
              <a:ext cx="1589405" cy="4146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 dirty="0">
                  <a:latin typeface="맑은 고딕" charset="0"/>
                  <a:ea typeface="맑은 고딕" charset="0"/>
                </a:rPr>
                <a:t>Deep Square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61">
              <a:extLst>
                <a:ext uri="{FF2B5EF4-FFF2-40B4-BE49-F238E27FC236}">
                  <a16:creationId xmlns:a16="http://schemas.microsoft.com/office/drawing/2014/main" id="{E6636864-5C59-4B5A-9BD8-FE445BF2D1E9}"/>
                </a:ext>
              </a:extLst>
            </p:cNvPr>
            <p:cNvSpPr txBox="1">
              <a:spLocks/>
            </p:cNvSpPr>
            <p:nvPr/>
          </p:nvSpPr>
          <p:spPr>
            <a:xfrm>
              <a:off x="7755255" y="2893695"/>
              <a:ext cx="530225" cy="427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DB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텍스트 상자 62">
              <a:extLst>
                <a:ext uri="{FF2B5EF4-FFF2-40B4-BE49-F238E27FC236}">
                  <a16:creationId xmlns:a16="http://schemas.microsoft.com/office/drawing/2014/main" id="{A593FC3B-0766-4C7D-886B-F1D436BEF78C}"/>
                </a:ext>
              </a:extLst>
            </p:cNvPr>
            <p:cNvSpPr txBox="1">
              <a:spLocks/>
            </p:cNvSpPr>
            <p:nvPr/>
          </p:nvSpPr>
          <p:spPr>
            <a:xfrm>
              <a:off x="1862455" y="1736725"/>
              <a:ext cx="1363345" cy="39370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>
                  <a:latin typeface="맑은 고딕" charset="0"/>
                  <a:ea typeface="맑은 고딕" charset="0"/>
                </a:rPr>
                <a:t>자소서 제출</a:t>
              </a:r>
              <a:endParaRPr lang="ko-KR" altLang="en-US" sz="16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91" name="텍스트 상자 63">
              <a:extLst>
                <a:ext uri="{FF2B5EF4-FFF2-40B4-BE49-F238E27FC236}">
                  <a16:creationId xmlns:a16="http://schemas.microsoft.com/office/drawing/2014/main" id="{50DAB17F-40E9-4B7F-8DEF-B858A8CFA1A4}"/>
                </a:ext>
              </a:extLst>
            </p:cNvPr>
            <p:cNvSpPr txBox="1">
              <a:spLocks/>
            </p:cNvSpPr>
            <p:nvPr/>
          </p:nvSpPr>
          <p:spPr>
            <a:xfrm>
              <a:off x="1864995" y="2809875"/>
              <a:ext cx="1362710" cy="3930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>
                  <a:latin typeface="맑은 고딕" charset="0"/>
                  <a:ea typeface="맑은 고딕" charset="0"/>
                </a:rPr>
                <a:t>자소서 첨삭</a:t>
              </a:r>
              <a:endParaRPr lang="ko-KR" altLang="en-US" sz="16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텍스트 상자 64">
              <a:extLst>
                <a:ext uri="{FF2B5EF4-FFF2-40B4-BE49-F238E27FC236}">
                  <a16:creationId xmlns:a16="http://schemas.microsoft.com/office/drawing/2014/main" id="{C74934E1-6F54-4992-A3BB-077CCDF70E33}"/>
                </a:ext>
              </a:extLst>
            </p:cNvPr>
            <p:cNvSpPr txBox="1">
              <a:spLocks/>
            </p:cNvSpPr>
            <p:nvPr/>
          </p:nvSpPr>
          <p:spPr>
            <a:xfrm>
              <a:off x="5894070" y="1736725"/>
              <a:ext cx="1198245" cy="3803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 dirty="0" err="1">
                  <a:latin typeface="맑은 고딕" charset="0"/>
                  <a:ea typeface="맑은 고딕" charset="0"/>
                </a:rPr>
                <a:t>합격</a:t>
              </a:r>
              <a:r>
                <a:rPr sz="1600" b="1" dirty="0">
                  <a:latin typeface="맑은 고딕" charset="0"/>
                  <a:ea typeface="맑은 고딕" charset="0"/>
                </a:rPr>
                <a:t> DATA</a:t>
              </a:r>
              <a:endParaRPr lang="ko-KR" altLang="en-US" sz="16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3" name="텍스트 상자 65">
              <a:extLst>
                <a:ext uri="{FF2B5EF4-FFF2-40B4-BE49-F238E27FC236}">
                  <a16:creationId xmlns:a16="http://schemas.microsoft.com/office/drawing/2014/main" id="{5C153268-216C-477D-BE35-ABC5DCAB9CA6}"/>
                </a:ext>
              </a:extLst>
            </p:cNvPr>
            <p:cNvSpPr txBox="1">
              <a:spLocks/>
            </p:cNvSpPr>
            <p:nvPr/>
          </p:nvSpPr>
          <p:spPr>
            <a:xfrm>
              <a:off x="5905500" y="2755265"/>
              <a:ext cx="1271905" cy="3803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 dirty="0" err="1">
                  <a:latin typeface="맑은 고딕" charset="0"/>
                  <a:ea typeface="맑은 고딕" charset="0"/>
                </a:rPr>
                <a:t>학습</a:t>
              </a:r>
              <a:r>
                <a:rPr sz="1600" b="1" dirty="0">
                  <a:latin typeface="맑은 고딕" charset="0"/>
                  <a:ea typeface="맑은 고딕" charset="0"/>
                </a:rPr>
                <a:t> DATA</a:t>
              </a:r>
              <a:endParaRPr lang="ko-KR" altLang="en-US" sz="16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4" name="도형 66">
              <a:extLst>
                <a:ext uri="{FF2B5EF4-FFF2-40B4-BE49-F238E27FC236}">
                  <a16:creationId xmlns:a16="http://schemas.microsoft.com/office/drawing/2014/main" id="{5140914D-6F97-42B3-BC9E-E6A56CE5EC23}"/>
                </a:ext>
              </a:extLst>
            </p:cNvPr>
            <p:cNvSpPr>
              <a:spLocks/>
            </p:cNvSpPr>
            <p:nvPr/>
          </p:nvSpPr>
          <p:spPr>
            <a:xfrm>
              <a:off x="225425" y="3804920"/>
              <a:ext cx="8638540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텍스트 상자 67">
              <a:extLst>
                <a:ext uri="{FF2B5EF4-FFF2-40B4-BE49-F238E27FC236}">
                  <a16:creationId xmlns:a16="http://schemas.microsoft.com/office/drawing/2014/main" id="{633ADBBD-3931-43DA-8D39-8511CE1CDCF8}"/>
                </a:ext>
              </a:extLst>
            </p:cNvPr>
            <p:cNvSpPr txBox="1">
              <a:spLocks/>
            </p:cNvSpPr>
            <p:nvPr/>
          </p:nvSpPr>
          <p:spPr>
            <a:xfrm>
              <a:off x="500380" y="3907155"/>
              <a:ext cx="8257540" cy="23488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1. 자소서 제출 : 웹페이지를 통해 자소서 제출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2. 자소서 첨삭 : 직무별 적합도 , 표절 여부 , 맞춤법 등 검사 후 출력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3. 합격 DATA : 사용자의 합격 자소서 DB에 저장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맑은 고딕" charset="0"/>
                <a:ea typeface="맑은 고딕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4. 학습 DATA : 합격 자소서를 학습 DATA에 추가하여 성능 향상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 rot="0">
            <a:off x="323215" y="692785"/>
            <a:ext cx="2952750" cy="27305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흐름도</a:t>
            </a:r>
            <a:endParaRPr lang="ko-KR" altLang="en-US" sz="1700" b="1"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 rot="0">
            <a:off x="4572000" y="1473835"/>
            <a:ext cx="4292600" cy="438721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758AD0-C2D0-4434-BA41-13F20E72B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1483360"/>
            <a:ext cx="4335780" cy="4377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020863-1B16-413D-A533-2F76625DA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065" y="1483360"/>
            <a:ext cx="4278630" cy="22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>
            <a:spLocks/>
          </p:cNvSpPr>
          <p:nvPr/>
        </p:nvSpPr>
        <p:spPr>
          <a:xfrm rot="0">
            <a:off x="107315" y="0"/>
            <a:ext cx="3096895" cy="1125220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rot="0">
            <a:off x="424180" y="541020"/>
            <a:ext cx="2592070" cy="635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0">
            <a:off x="3275965" y="548640"/>
            <a:ext cx="5328920" cy="635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 rot="0">
            <a:off x="323215" y="692785"/>
            <a:ext cx="2880995" cy="2971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UI/UX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  <a:endParaRPr lang="ko-KR" altLang="en-US" sz="14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rot="0"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  <a:endParaRPr lang="ko-KR" altLang="en-US"/>
          </a:p>
        </p:txBody>
      </p:sp>
      <p:sp>
        <p:nvSpPr>
          <p:cNvPr id="75" name="Text Box 100"/>
          <p:cNvSpPr txBox="1">
            <a:spLocks noChangeArrowheads="1"/>
          </p:cNvSpPr>
          <p:nvPr/>
        </p:nvSpPr>
        <p:spPr bwMode="auto">
          <a:xfrm rot="0">
            <a:off x="81280" y="1216025"/>
            <a:ext cx="9209405" cy="308610"/>
          </a:xfrm>
          <a:prstGeom prst="rect"/>
          <a:noFill/>
          <a:ln w="0">
            <a:noFill/>
            <a:prstDash/>
          </a:ln>
        </p:spPr>
        <p:txBody>
          <a:bodyPr wrap="square" lIns="90170" tIns="46990" rIns="90170" bIns="46990" numCol="1" vert="horz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메인</a:t>
            </a: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화면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: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1.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Introduce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2.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Start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Deep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Square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3.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Community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endParaRPr lang="ko-KR" altLang="en-US" sz="140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10935" y="2240915"/>
          <a:ext cx="2730500" cy="2781300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93370"/>
                <a:gridCol w="2437130"/>
              </a:tblGrid>
              <a:tr h="233045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449580" eaLnBrk="1" latinLnBrk="0" hangingPunct="1">
                        <a:tabLst>
                          <a:tab pos="84455" algn="l"/>
                          <a:tab pos="998855" algn="l"/>
                          <a:tab pos="1913255" algn="l"/>
                          <a:tab pos="2827655" algn="l"/>
                          <a:tab pos="3742055" algn="l"/>
                          <a:tab pos="4656455" algn="l"/>
                          <a:tab pos="5570855" algn="l"/>
                          <a:tab pos="6485255" algn="l"/>
                          <a:tab pos="7399655" algn="l"/>
                          <a:tab pos="8314055" algn="l"/>
                          <a:tab pos="9228455" algn="l"/>
                          <a:tab pos="1014285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1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Trebuchet MS" charset="0"/>
                          <a:ea typeface="맑은 고딕" charset="0"/>
                        </a:rPr>
                        <a:t>기능</a:t>
                      </a:r>
                      <a:endParaRPr lang="ko-KR" altLang="en-US" sz="800" kern="1200" kumimoji="0" i="1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 marL="35560" marR="35560" marT="35560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1186180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en-US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What</a:t>
                      </a: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is</a:t>
                      </a: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</a:t>
                      </a: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Square?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Square가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무엇인지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설명해주는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팝업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창</a:t>
                      </a: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1362075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Process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자기소개서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분석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처리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과정을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보여주는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팝업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창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1" name="Rectangle 160"/>
          <p:cNvSpPr>
            <a:spLocks noChangeArrowheads="1"/>
          </p:cNvSpPr>
          <p:nvPr/>
        </p:nvSpPr>
        <p:spPr bwMode="auto">
          <a:xfrm rot="0">
            <a:off x="3820160" y="1724025"/>
            <a:ext cx="1930400" cy="201930"/>
          </a:xfrm>
          <a:prstGeom prst="rect"/>
          <a:noFill/>
          <a:ln w="0">
            <a:noFill/>
            <a:prstDash/>
          </a:ln>
        </p:spPr>
        <p:txBody>
          <a:bodyPr wrap="none" lIns="0" tIns="0" rIns="90170" bIns="46990" numCol="1" vert="horz" anchor="t">
            <a:spAutoFit/>
          </a:bodyPr>
          <a:lstStyle>
            <a:lvl1pPr marL="0" indent="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defTabSz="508000" eaLnBrk="1" hangingPunct="1">
              <a:buFontTx/>
              <a:buNone/>
            </a:pP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What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is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Deep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Square?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클릭시]</a:t>
            </a:r>
            <a:endParaRPr lang="ko-KR" altLang="en-US" b="1">
              <a:solidFill>
                <a:srgbClr val="7575D1"/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 rot="0">
            <a:off x="4167505" y="3171825"/>
            <a:ext cx="1099185" cy="201930"/>
          </a:xfrm>
          <a:prstGeom prst="rect"/>
          <a:noFill/>
          <a:ln w="0">
            <a:noFill/>
            <a:prstDash/>
          </a:ln>
        </p:spPr>
        <p:txBody>
          <a:bodyPr wrap="none" lIns="0" tIns="0" rIns="90170" bIns="46990" numCol="1" vert="horz" anchor="t">
            <a:spAutoFit/>
          </a:bodyPr>
          <a:lstStyle>
            <a:lvl1pPr marL="0" indent="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defTabSz="508000" eaLnBrk="1" hangingPunct="1">
              <a:buFontTx/>
              <a:buNone/>
            </a:pPr>
            <a:r>
              <a:rPr lang="en-US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Process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클릭시</a:t>
            </a:r>
            <a:r>
              <a:rPr lang="en-US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]</a:t>
            </a:r>
            <a:endParaRPr lang="ko-KR" altLang="en-US" b="1">
              <a:solidFill>
                <a:srgbClr val="7575D1"/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 rot="0">
            <a:off x="3552825" y="1628775"/>
            <a:ext cx="2449195" cy="4624705"/>
          </a:xfrm>
          <a:prstGeom prst="rect"/>
          <a:noFill/>
          <a:ln w="19050" cap="flat" cmpd="sng">
            <a:solidFill>
              <a:srgbClr val="D1D1F0">
                <a:alpha val="100000"/>
              </a:srgbClr>
            </a:solidFill>
            <a:prstDash val="sysDot"/>
            <a:round/>
          </a:ln>
        </p:spPr>
        <p:txBody>
          <a:bodyPr wrap="none" lIns="91440" tIns="45720" rIns="91440" bIns="45720" numCol="1" vert="horz" anchor="ctr">
            <a:noAutofit/>
          </a:bodyPr>
          <a:lstStyle>
            <a:lvl1pPr marL="0" indent="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defTabSz="508000" eaLnBrk="1" hangingPunct="1">
              <a:buFontTx/>
              <a:buNone/>
            </a:pPr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1562100"/>
            <a:ext cx="3280410" cy="4682490"/>
          </a:xfrm>
          <a:prstGeom prst="rect">
            <a:avLst/>
          </a:prstGeom>
          <a:noFill/>
        </p:spPr>
      </p:pic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 rot="0" flipV="1">
            <a:off x="1057910" y="2317115"/>
            <a:ext cx="2734945" cy="1130935"/>
          </a:xfrm>
          <a:prstGeom prst="bentConnector3">
            <a:avLst>
              <a:gd name="adj1" fmla="val 0"/>
            </a:avLst>
          </a:prstGeom>
          <a:noFill/>
          <a:ln w="3175" cap="flat" cmpd="sng">
            <a:solidFill>
              <a:srgbClr val="FF0000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도형 90"/>
          <p:cNvCxnSpPr/>
          <p:nvPr/>
        </p:nvCxnSpPr>
        <p:spPr bwMode="auto">
          <a:xfrm rot="0">
            <a:off x="1723390" y="3705860"/>
            <a:ext cx="2053590" cy="1057910"/>
          </a:xfrm>
          <a:prstGeom prst="bentConnector3">
            <a:avLst>
              <a:gd name="adj1" fmla="val 0"/>
            </a:avLst>
          </a:prstGeom>
          <a:noFill/>
          <a:ln w="3175" cap="flat" cmpd="sng">
            <a:solidFill>
              <a:srgbClr val="FF0000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80" y="1964055"/>
            <a:ext cx="1680210" cy="1053465"/>
          </a:xfrm>
          <a:prstGeom prst="rect">
            <a:avLst/>
          </a:prstGeom>
          <a:noFill/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45" y="3429000"/>
            <a:ext cx="1615440" cy="2679700"/>
          </a:xfrm>
          <a:prstGeom prst="rect">
            <a:avLst/>
          </a:prstGeom>
          <a:noFill/>
        </p:spPr>
      </p:pic>
      <p:sp>
        <p:nvSpPr>
          <p:cNvPr id="94" name="도형 93"/>
          <p:cNvSpPr>
            <a:spLocks/>
          </p:cNvSpPr>
          <p:nvPr/>
        </p:nvSpPr>
        <p:spPr>
          <a:xfrm rot="0">
            <a:off x="2314575" y="2400300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1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5" name="도형 94"/>
          <p:cNvSpPr>
            <a:spLocks/>
          </p:cNvSpPr>
          <p:nvPr/>
        </p:nvSpPr>
        <p:spPr>
          <a:xfrm rot="0">
            <a:off x="2486025" y="4533900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2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047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도형 23"/>
          <p:cNvSpPr>
            <a:spLocks/>
          </p:cNvSpPr>
          <p:nvPr/>
        </p:nvSpPr>
        <p:spPr>
          <a:xfrm rot="0">
            <a:off x="107315" y="0"/>
            <a:ext cx="3097530" cy="1125855"/>
          </a:xfrm>
          <a:prstGeom prst="rect"/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5" name="도형 24"/>
          <p:cNvCxnSpPr/>
          <p:nvPr/>
        </p:nvCxnSpPr>
        <p:spPr>
          <a:xfrm rot="0">
            <a:off x="424180" y="541020"/>
            <a:ext cx="2592705" cy="1270"/>
          </a:xfrm>
          <a:prstGeom prst="line"/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 rot="0">
            <a:off x="3275965" y="548640"/>
            <a:ext cx="5329555" cy="1270"/>
          </a:xfrm>
          <a:prstGeom prst="line"/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텍스트 상자 26"/>
          <p:cNvSpPr txBox="1">
            <a:spLocks/>
          </p:cNvSpPr>
          <p:nvPr/>
        </p:nvSpPr>
        <p:spPr>
          <a:xfrm rot="0">
            <a:off x="323215" y="692785"/>
            <a:ext cx="2881630" cy="29781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UI/UX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정의서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- 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화면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400" cap="none" i="0" b="1" strike="noStrik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맑은 고딕" charset="0"/>
                <a:cs typeface="+mj-cs"/>
              </a:rPr>
              <a:t>설계서</a:t>
            </a:r>
            <a:endParaRPr lang="ko-KR" altLang="en-US" sz="1400" cap="none" i="0" b="1" strike="noStrike">
              <a:ln w="9525" cap="flat" cmpd="sng">
                <a:noFill/>
                <a:prstDash/>
              </a:ln>
              <a:solidFill>
                <a:schemeClr val="bg1"/>
              </a:solidFill>
              <a:latin typeface="맑은 고딕" charset="0"/>
              <a:cs typeface="+mj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8180" cy="3994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40" y="476885"/>
            <a:ext cx="455295" cy="1593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32" name="도형 31"/>
          <p:cNvSpPr>
            <a:spLocks/>
          </p:cNvSpPr>
          <p:nvPr/>
        </p:nvSpPr>
        <p:spPr>
          <a:xfrm rot="0" flipV="1">
            <a:off x="-577850" y="-575945"/>
            <a:ext cx="1182370" cy="11684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 txBox="1">
            <a:spLocks noGrp="1"/>
          </p:cNvSpPr>
          <p:nvPr>
            <p:ph type="ftr" idx="11"/>
          </p:nvPr>
        </p:nvSpPr>
        <p:spPr>
          <a:xfrm rot="0">
            <a:off x="3124200" y="6356350"/>
            <a:ext cx="2896870" cy="3663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한이음</a:t>
            </a: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▶</a:t>
            </a: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프로그램</a:t>
            </a: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200">
                <a:latin typeface="맑은 고딕" charset="0"/>
                <a:ea typeface="맑은 고딕" charset="0"/>
                <a:cs typeface="+mn-cs"/>
              </a:rPr>
              <a:t>설계서</a:t>
            </a:r>
            <a:endParaRPr lang="ko-KR" altLang="en-US" sz="12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5" name="텍스트 상자 74"/>
          <p:cNvSpPr txBox="1">
            <a:spLocks/>
          </p:cNvSpPr>
          <p:nvPr/>
        </p:nvSpPr>
        <p:spPr bwMode="auto">
          <a:xfrm rot="0">
            <a:off x="81280" y="1216025"/>
            <a:ext cx="9209405" cy="308610"/>
          </a:xfrm>
          <a:prstGeom prst="rect"/>
          <a:noFill/>
          <a:ln w="0">
            <a:noFill/>
            <a:prstDash/>
          </a:ln>
        </p:spPr>
        <p:txBody>
          <a:bodyPr wrap="square" lIns="90170" tIns="46990" rIns="90170" bIns="46990" numCol="1" vert="horz" anchor="ctr">
            <a:noAutofit/>
          </a:bodyPr>
          <a:lstStyle>
            <a:lvl1pPr marL="179705" indent="-179705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179705" indent="-179705" defTabSz="508000" eaLnBrk="1" hangingPunct="1">
              <a:spcBef>
                <a:spcPts val="350"/>
              </a:spcBef>
              <a:buClr>
                <a:srgbClr val="000000"/>
              </a:buClr>
              <a:buFont typeface="Wingdings"/>
              <a:buChar char="§"/>
            </a:pP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메인</a:t>
            </a: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화면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: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1.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Introduce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2.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Start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Deep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Square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3.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Community</a:t>
            </a:r>
            <a:r>
              <a:rPr lang="ko-KR" altLang="ko-KR" sz="1400">
                <a:solidFill>
                  <a:srgbClr val="000000"/>
                </a:solidFill>
                <a:latin typeface="Trebuchet MS" charset="0"/>
                <a:ea typeface="맑은 고딕" charset="0"/>
              </a:rPr>
              <a:t> </a:t>
            </a:r>
            <a:endParaRPr lang="ko-KR" altLang="en-US" sz="1400">
              <a:solidFill>
                <a:srgbClr val="000000"/>
              </a:solidFill>
              <a:latin typeface="Trebuchet MS" charset="0"/>
              <a:ea typeface="맑은 고딕" charset="0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/>
        </p:nvGraphicFramePr>
        <p:xfrm>
          <a:off x="6214110" y="1588135"/>
          <a:ext cx="2730500" cy="4429760"/>
        </p:xfrm>
        <a:graphic>
          <a:graphicData uri="http://schemas.openxmlformats.org/drawingml/2006/table">
            <a:tbl>
              <a:tblPr>
                <a:effectLst>
                  <a:outerShdw sx="100000" sy="100000" blurRad="40000" dist="23000" dir="5400000" rotWithShape="0">
                    <a:srgbClr val="000000">
                      <a:alpha val="34509"/>
                    </a:srgbClr>
                  </a:outerShdw>
                </a:effectLst>
                <a:tableStyleId>{00000000-0000-0000-0000-000000000000}</a:tableStyleId>
              </a:tblPr>
              <a:tblGrid>
                <a:gridCol w="293370"/>
                <a:gridCol w="2437130"/>
              </a:tblGrid>
              <a:tr h="233045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449580" eaLnBrk="1" latinLnBrk="0" hangingPunct="1">
                        <a:tabLst>
                          <a:tab pos="84455" algn="l"/>
                          <a:tab pos="998855" algn="l"/>
                          <a:tab pos="1913255" algn="l"/>
                          <a:tab pos="2827655" algn="l"/>
                          <a:tab pos="3742055" algn="l"/>
                          <a:tab pos="4656455" algn="l"/>
                          <a:tab pos="5570855" algn="l"/>
                          <a:tab pos="6485255" algn="l"/>
                          <a:tab pos="7399655" algn="l"/>
                          <a:tab pos="8314055" algn="l"/>
                          <a:tab pos="9228455" algn="l"/>
                          <a:tab pos="1014285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1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Trebuchet MS" charset="0"/>
                          <a:ea typeface="맑은 고딕" charset="0"/>
                        </a:rPr>
                        <a:t>기능</a:t>
                      </a:r>
                      <a:endParaRPr lang="ko-KR" altLang="en-US" sz="800" kern="1200" kumimoji="0" i="1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Trebuchet MS" charset="0"/>
                        <a:ea typeface="맑은 고딕" charset="0"/>
                      </a:endParaRPr>
                    </a:p>
                  </a:txBody>
                  <a:tcPr marL="35560" marR="35560" marT="35560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859790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en-US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Introduction of Developers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Deep Square의 개발자들을 보여주는 팝업 창</a:t>
                      </a: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1191895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START DEEP SQUARE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자기소개서 작성 페이지로 이동할 수 있는 화면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Start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자기소개서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작성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페이지로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ko-KR" sz="800" kern="1200" cap="none" kumimoji="0" i="0" b="0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70C0"/>
                          </a:solidFill>
                          <a:latin typeface="맑은 고딕" charset="0"/>
                          <a:ea typeface="맑은 고딕" charset="0"/>
                        </a:rPr>
                        <a:t>이동</a:t>
                      </a:r>
                      <a:endParaRPr lang="ko-KR" altLang="en-US" sz="800" kern="1200" kumimoji="0" i="0" cap="none" b="0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70C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1078230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COMMUNITY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자유게시판, Q&amp;A 페이지로 이동할 수 있는 화면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270" indent="0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marL="0" indent="0" algn="ctr" fontAlgn="base" defTabSz="44958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1" strike="noStrik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푸터(Footer)</a:t>
                      </a: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개발자 이름, 내비게이션(빠른 이동),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r>
                        <a:rPr lang="ko-KR" altLang="ko-KR" sz="800" kern="1200" cap="none" kumimoji="0" i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개발팀 정보 등을 표시</a:t>
                      </a:r>
                      <a:endParaRPr lang="ko-KR" altLang="en-US" sz="800" kern="1200" kumimoji="0" i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fontAlgn="base" defTabSz="44958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buFontTx/>
                        <a:buNone/>
                      </a:pPr>
                      <a:endParaRPr lang="ko-KR" altLang="en-US" sz="800" kern="1200" kumimoji="0" i="0" cap="none" b="1" strike="noStrik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 anchor="t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1" name="도형 80"/>
          <p:cNvSpPr>
            <a:spLocks/>
          </p:cNvSpPr>
          <p:nvPr/>
        </p:nvSpPr>
        <p:spPr bwMode="auto">
          <a:xfrm rot="0">
            <a:off x="3648710" y="1724025"/>
            <a:ext cx="2241550" cy="201930"/>
          </a:xfrm>
          <a:prstGeom prst="rect"/>
          <a:noFill/>
          <a:ln w="0">
            <a:noFill/>
            <a:prstDash/>
          </a:ln>
        </p:spPr>
        <p:txBody>
          <a:bodyPr wrap="none" lIns="0" tIns="0" rIns="90170" bIns="46990" numCol="1" vert="horz" anchor="t">
            <a:spAutoFit/>
          </a:bodyPr>
          <a:lstStyle>
            <a:lvl1pPr marL="0" indent="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defTabSz="508000" eaLnBrk="1" hangingPunct="1">
              <a:buFontTx/>
              <a:buNone/>
            </a:pP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Introduction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of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Developers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 </a:t>
            </a:r>
            <a:r>
              <a:rPr lang="ko-KR" altLang="ko-KR" b="1">
                <a:solidFill>
                  <a:srgbClr val="7575D1"/>
                </a:solidFill>
                <a:latin typeface="Trebuchet MS" charset="0"/>
                <a:ea typeface="맑은 고딕" charset="0"/>
              </a:rPr>
              <a:t>클릭시]</a:t>
            </a:r>
            <a:endParaRPr lang="ko-KR" altLang="en-US" b="1">
              <a:solidFill>
                <a:srgbClr val="7575D1"/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89" name="도형 88"/>
          <p:cNvSpPr>
            <a:spLocks/>
          </p:cNvSpPr>
          <p:nvPr/>
        </p:nvSpPr>
        <p:spPr bwMode="auto">
          <a:xfrm rot="0">
            <a:off x="3552825" y="1628775"/>
            <a:ext cx="2449195" cy="4624705"/>
          </a:xfrm>
          <a:prstGeom prst="rect"/>
          <a:noFill/>
          <a:ln w="19050" cap="flat" cmpd="sng">
            <a:solidFill>
              <a:srgbClr val="D1D1F0">
                <a:alpha val="100000"/>
              </a:srgbClr>
            </a:solidFill>
            <a:prstDash val="sysDot"/>
            <a:round/>
          </a:ln>
        </p:spPr>
        <p:txBody>
          <a:bodyPr wrap="none" lIns="91440" tIns="45720" rIns="91440" bIns="45720" numCol="1" vert="horz" anchor="ctr">
            <a:noAutofit/>
          </a:bodyPr>
          <a:lstStyle>
            <a:lvl1pPr marL="0" indent="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defTabSz="508000" eaLnBrk="0" hangingPunct="0"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defTabSz="508000" eaLnBrk="0" hangingPunct="0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 sz="1000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defTabSz="508000" eaLnBrk="1" hangingPunct="1">
              <a:buFontTx/>
              <a:buNone/>
            </a:pPr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1562100"/>
            <a:ext cx="3280410" cy="4682490"/>
          </a:xfrm>
          <a:prstGeom prst="rect">
            <a:avLst/>
          </a:prstGeom>
          <a:noFill/>
        </p:spPr>
      </p:pic>
      <p:cxnSp>
        <p:nvCxnSpPr>
          <p:cNvPr id="83" name="도형 82"/>
          <p:cNvCxnSpPr/>
          <p:nvPr/>
        </p:nvCxnSpPr>
        <p:spPr bwMode="auto">
          <a:xfrm rot="0" flipV="1">
            <a:off x="2346960" y="2710180"/>
            <a:ext cx="1499235" cy="685165"/>
          </a:xfrm>
          <a:prstGeom prst="bentConnector3">
            <a:avLst>
              <a:gd name="adj1" fmla="val 0"/>
            </a:avLst>
          </a:prstGeom>
          <a:noFill/>
          <a:ln w="3175" cap="flat" cmpd="sng">
            <a:solidFill>
              <a:srgbClr val="FF0000">
                <a:alpha val="10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90" y="1972945"/>
            <a:ext cx="1617980" cy="2633345"/>
          </a:xfrm>
          <a:prstGeom prst="rect">
            <a:avLst/>
          </a:prstGeom>
          <a:noFill/>
        </p:spPr>
      </p:pic>
      <p:sp>
        <p:nvSpPr>
          <p:cNvPr id="93" name="도형 92"/>
          <p:cNvSpPr>
            <a:spLocks/>
          </p:cNvSpPr>
          <p:nvPr/>
        </p:nvSpPr>
        <p:spPr>
          <a:xfrm rot="0">
            <a:off x="3028950" y="2472690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3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4" name="도형 93"/>
          <p:cNvSpPr>
            <a:spLocks/>
          </p:cNvSpPr>
          <p:nvPr/>
        </p:nvSpPr>
        <p:spPr>
          <a:xfrm rot="0">
            <a:off x="2254885" y="4159885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900" b="1">
                <a:solidFill>
                  <a:srgbClr val="FFFFFF"/>
                </a:solidFill>
                <a:latin typeface="Calibri" charset="0"/>
                <a:ea typeface="Calibri" charset="0"/>
              </a:rPr>
              <a:t>4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5" name="도형 94"/>
          <p:cNvSpPr>
            <a:spLocks/>
          </p:cNvSpPr>
          <p:nvPr/>
        </p:nvSpPr>
        <p:spPr>
          <a:xfrm rot="0">
            <a:off x="2253615" y="4934585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900" b="1">
                <a:solidFill>
                  <a:srgbClr val="FFFFFF"/>
                </a:solidFill>
                <a:latin typeface="Calibri" charset="0"/>
                <a:ea typeface="Calibri" charset="0"/>
              </a:rPr>
              <a:t>5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sp>
        <p:nvSpPr>
          <p:cNvPr id="96" name="도형 95"/>
          <p:cNvSpPr>
            <a:spLocks/>
          </p:cNvSpPr>
          <p:nvPr/>
        </p:nvSpPr>
        <p:spPr>
          <a:xfrm rot="0">
            <a:off x="2680335" y="5629910"/>
            <a:ext cx="172720" cy="172720"/>
          </a:xfrm>
          <a:prstGeom prst="ellipse"/>
          <a:solidFill>
            <a:srgbClr val="FF1300"/>
          </a:solidFill>
          <a:ln w="0">
            <a:noFill/>
            <a:prstDash/>
          </a:ln>
        </p:spPr>
        <p:txBody>
          <a:bodyPr wrap="none" lIns="0" tIns="0" rIns="0" bIns="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ko-KR" sz="900" b="1">
                <a:solidFill>
                  <a:srgbClr val="FFFFFF"/>
                </a:solidFill>
                <a:latin typeface="Calibri" charset="0"/>
                <a:ea typeface="Calibri" charset="0"/>
              </a:rPr>
              <a:t>6</a:t>
            </a:r>
            <a:endParaRPr lang="ko-KR" altLang="en-US" sz="900" b="1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47</Pages>
  <Paragraphs>1314</Paragraphs>
  <Words>3649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이낙선</dc:creator>
  <cp:lastModifiedBy>조 동민</cp:lastModifiedBy>
  <dc:title>PowerPoint 프레젠테이션</dc:title>
  <cp:version>9.101.12.38406</cp:version>
  <dcterms:modified xsi:type="dcterms:W3CDTF">2020-10-23T16:38:59Z</dcterms:modified>
</cp:coreProperties>
</file>